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90"/>
  </p:notesMasterIdLst>
  <p:sldIdLst>
    <p:sldId id="256" r:id="rId2"/>
    <p:sldId id="259" r:id="rId3"/>
    <p:sldId id="365" r:id="rId4"/>
    <p:sldId id="260" r:id="rId5"/>
    <p:sldId id="296" r:id="rId6"/>
    <p:sldId id="364" r:id="rId7"/>
    <p:sldId id="349" r:id="rId8"/>
    <p:sldId id="351" r:id="rId9"/>
    <p:sldId id="356" r:id="rId10"/>
    <p:sldId id="352" r:id="rId11"/>
    <p:sldId id="348" r:id="rId12"/>
    <p:sldId id="353" r:id="rId13"/>
    <p:sldId id="354" r:id="rId14"/>
    <p:sldId id="363" r:id="rId15"/>
    <p:sldId id="368" r:id="rId16"/>
    <p:sldId id="369" r:id="rId17"/>
    <p:sldId id="355" r:id="rId18"/>
    <p:sldId id="358" r:id="rId19"/>
    <p:sldId id="386" r:id="rId20"/>
    <p:sldId id="362" r:id="rId21"/>
    <p:sldId id="387" r:id="rId22"/>
    <p:sldId id="388" r:id="rId23"/>
    <p:sldId id="389" r:id="rId24"/>
    <p:sldId id="390" r:id="rId25"/>
    <p:sldId id="391" r:id="rId26"/>
    <p:sldId id="309" r:id="rId27"/>
    <p:sldId id="306" r:id="rId28"/>
    <p:sldId id="320" r:id="rId29"/>
    <p:sldId id="321" r:id="rId30"/>
    <p:sldId id="322" r:id="rId31"/>
    <p:sldId id="393" r:id="rId32"/>
    <p:sldId id="319" r:id="rId33"/>
    <p:sldId id="315" r:id="rId34"/>
    <p:sldId id="316" r:id="rId35"/>
    <p:sldId id="308" r:id="rId36"/>
    <p:sldId id="370" r:id="rId37"/>
    <p:sldId id="304" r:id="rId38"/>
    <p:sldId id="303" r:id="rId39"/>
    <p:sldId id="305" r:id="rId40"/>
    <p:sldId id="318" r:id="rId41"/>
    <p:sldId id="323" r:id="rId42"/>
    <p:sldId id="337" r:id="rId43"/>
    <p:sldId id="338" r:id="rId44"/>
    <p:sldId id="339" r:id="rId45"/>
    <p:sldId id="342" r:id="rId46"/>
    <p:sldId id="343" r:id="rId47"/>
    <p:sldId id="317" r:id="rId48"/>
    <p:sldId id="335" r:id="rId49"/>
    <p:sldId id="340" r:id="rId50"/>
    <p:sldId id="346" r:id="rId51"/>
    <p:sldId id="344" r:id="rId52"/>
    <p:sldId id="345" r:id="rId53"/>
    <p:sldId id="347" r:id="rId54"/>
    <p:sldId id="394" r:id="rId55"/>
    <p:sldId id="341" r:id="rId56"/>
    <p:sldId id="366" r:id="rId57"/>
    <p:sldId id="367" r:id="rId58"/>
    <p:sldId id="378" r:id="rId59"/>
    <p:sldId id="379" r:id="rId60"/>
    <p:sldId id="381" r:id="rId61"/>
    <p:sldId id="382" r:id="rId62"/>
    <p:sldId id="383" r:id="rId63"/>
    <p:sldId id="371" r:id="rId64"/>
    <p:sldId id="373" r:id="rId65"/>
    <p:sldId id="384" r:id="rId66"/>
    <p:sldId id="385" r:id="rId67"/>
    <p:sldId id="359" r:id="rId68"/>
    <p:sldId id="324" r:id="rId69"/>
    <p:sldId id="326" r:id="rId70"/>
    <p:sldId id="327" r:id="rId71"/>
    <p:sldId id="331" r:id="rId72"/>
    <p:sldId id="332" r:id="rId73"/>
    <p:sldId id="333" r:id="rId74"/>
    <p:sldId id="357" r:id="rId75"/>
    <p:sldId id="325" r:id="rId76"/>
    <p:sldId id="360" r:id="rId77"/>
    <p:sldId id="330" r:id="rId78"/>
    <p:sldId id="376" r:id="rId79"/>
    <p:sldId id="377" r:id="rId80"/>
    <p:sldId id="392" r:id="rId81"/>
    <p:sldId id="374" r:id="rId82"/>
    <p:sldId id="399" r:id="rId83"/>
    <p:sldId id="397" r:id="rId84"/>
    <p:sldId id="398" r:id="rId85"/>
    <p:sldId id="375" r:id="rId86"/>
    <p:sldId id="395" r:id="rId87"/>
    <p:sldId id="396" r:id="rId88"/>
    <p:sldId id="299" r:id="rId89"/>
  </p:sldIdLst>
  <p:sldSz cx="9144000" cy="5143500" type="screen16x9"/>
  <p:notesSz cx="6858000" cy="9144000"/>
  <p:embeddedFontLst>
    <p:embeddedFont>
      <p:font typeface="Quantico" charset="0"/>
      <p:regular r:id="rId91"/>
      <p:bold r:id="rId92"/>
      <p:italic r:id="rId93"/>
      <p:boldItalic r:id="rId94"/>
    </p:embeddedFont>
    <p:embeddedFont>
      <p:font typeface="Source Code Pro" charset="0"/>
      <p:regular r:id="rId95"/>
      <p:bold r:id="rId96"/>
      <p:italic r:id="rId97"/>
      <p:boldItalic r:id="rId98"/>
    </p:embeddedFont>
    <p:embeddedFont>
      <p:font typeface="Denk One" charset="0"/>
      <p:regular r:id="rId99"/>
    </p:embeddedFont>
    <p:embeddedFont>
      <p:font typeface="Fira Sans Extra Condensed"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38ED5D7-E7FA-4811-B11D-F89FBA6ACE12}">
  <a:tblStyle styleId="{D38ED5D7-E7FA-4811-B11D-F89FBA6ACE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8FCE1AE-4B16-461C-9890-6DDB1A28186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702" autoAdjust="0"/>
    <p:restoredTop sz="94660"/>
  </p:normalViewPr>
  <p:slideViewPr>
    <p:cSldViewPr>
      <p:cViewPr varScale="1">
        <p:scale>
          <a:sx n="110" d="100"/>
          <a:sy n="110" d="100"/>
        </p:scale>
        <p:origin x="-610"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f30c3009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f30c3009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20"/>
        <p:cNvGrpSpPr/>
        <p:nvPr/>
      </p:nvGrpSpPr>
      <p:grpSpPr>
        <a:xfrm>
          <a:off x="0" y="0"/>
          <a:ext cx="0" cy="0"/>
          <a:chOff x="0" y="0"/>
          <a:chExt cx="0" cy="0"/>
        </a:xfrm>
      </p:grpSpPr>
      <p:grpSp>
        <p:nvGrpSpPr>
          <p:cNvPr id="121" name="Google Shape;121;p17"/>
          <p:cNvGrpSpPr/>
          <p:nvPr/>
        </p:nvGrpSpPr>
        <p:grpSpPr>
          <a:xfrm>
            <a:off x="396500" y="170424"/>
            <a:ext cx="8360126" cy="4398447"/>
            <a:chOff x="1054783" y="1029605"/>
            <a:chExt cx="7587010" cy="3902100"/>
          </a:xfrm>
        </p:grpSpPr>
        <p:sp>
          <p:nvSpPr>
            <p:cNvPr id="122" name="Google Shape;122;p1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7"/>
          <p:cNvSpPr txBox="1">
            <a:spLocks noGrp="1"/>
          </p:cNvSpPr>
          <p:nvPr>
            <p:ph type="title"/>
          </p:nvPr>
        </p:nvSpPr>
        <p:spPr>
          <a:xfrm>
            <a:off x="717350" y="1295950"/>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5" name="Google Shape;125;p17"/>
          <p:cNvSpPr txBox="1">
            <a:spLocks noGrp="1"/>
          </p:cNvSpPr>
          <p:nvPr>
            <p:ph type="subTitle" idx="1"/>
          </p:nvPr>
        </p:nvSpPr>
        <p:spPr>
          <a:xfrm>
            <a:off x="717350" y="1651849"/>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7"/>
          <p:cNvSpPr txBox="1">
            <a:spLocks noGrp="1"/>
          </p:cNvSpPr>
          <p:nvPr>
            <p:ph type="title" idx="2"/>
          </p:nvPr>
        </p:nvSpPr>
        <p:spPr>
          <a:xfrm>
            <a:off x="4691091" y="1295950"/>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7" name="Google Shape;127;p17"/>
          <p:cNvSpPr txBox="1">
            <a:spLocks noGrp="1"/>
          </p:cNvSpPr>
          <p:nvPr>
            <p:ph type="subTitle" idx="3"/>
          </p:nvPr>
        </p:nvSpPr>
        <p:spPr>
          <a:xfrm>
            <a:off x="4691095" y="1651851"/>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7"/>
          <p:cNvSpPr txBox="1">
            <a:spLocks noGrp="1"/>
          </p:cNvSpPr>
          <p:nvPr>
            <p:ph type="title" idx="4"/>
          </p:nvPr>
        </p:nvSpPr>
        <p:spPr>
          <a:xfrm>
            <a:off x="717350" y="2865407"/>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9" name="Google Shape;129;p17"/>
          <p:cNvSpPr txBox="1">
            <a:spLocks noGrp="1"/>
          </p:cNvSpPr>
          <p:nvPr>
            <p:ph type="subTitle" idx="5"/>
          </p:nvPr>
        </p:nvSpPr>
        <p:spPr>
          <a:xfrm>
            <a:off x="717350" y="3220675"/>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7"/>
          <p:cNvSpPr txBox="1">
            <a:spLocks noGrp="1"/>
          </p:cNvSpPr>
          <p:nvPr>
            <p:ph type="title" idx="6"/>
          </p:nvPr>
        </p:nvSpPr>
        <p:spPr>
          <a:xfrm>
            <a:off x="4691091" y="2865413"/>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1" name="Google Shape;131;p17"/>
          <p:cNvSpPr txBox="1">
            <a:spLocks noGrp="1"/>
          </p:cNvSpPr>
          <p:nvPr>
            <p:ph type="subTitle" idx="7"/>
          </p:nvPr>
        </p:nvSpPr>
        <p:spPr>
          <a:xfrm>
            <a:off x="4691095" y="3220676"/>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7"/>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33" name="Google Shape;133;p1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5590076" y="1551675"/>
            <a:ext cx="22251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 name="Google Shape;17;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8" name="Google Shape;18;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grpSp>
        <p:nvGrpSpPr>
          <p:cNvPr id="21" name="Google Shape;21;p4"/>
          <p:cNvGrpSpPr/>
          <p:nvPr/>
        </p:nvGrpSpPr>
        <p:grpSpPr>
          <a:xfrm>
            <a:off x="396500" y="170424"/>
            <a:ext cx="8360126" cy="4398447"/>
            <a:chOff x="1054783" y="1029605"/>
            <a:chExt cx="7587010" cy="3902100"/>
          </a:xfrm>
        </p:grpSpPr>
        <p:sp>
          <p:nvSpPr>
            <p:cNvPr id="22" name="Google Shape;22;p4"/>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4"/>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5" name="Google Shape;25;p4"/>
          <p:cNvSpPr txBox="1">
            <a:spLocks noGrp="1"/>
          </p:cNvSpPr>
          <p:nvPr>
            <p:ph type="body" idx="1"/>
          </p:nvPr>
        </p:nvSpPr>
        <p:spPr>
          <a:xfrm>
            <a:off x="720000" y="1238200"/>
            <a:ext cx="7704000" cy="381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AutoNum type="arabicPeriod"/>
              <a:defRPr/>
            </a:lvl1pPr>
            <a:lvl2pPr marL="914400" lvl="1" indent="-304800">
              <a:spcBef>
                <a:spcPts val="0"/>
              </a:spcBef>
              <a:spcAft>
                <a:spcPts val="0"/>
              </a:spcAft>
              <a:buSzPts val="1200"/>
              <a:buAutoNum type="alphaLcPeriod"/>
              <a:defRPr/>
            </a:lvl2pPr>
            <a:lvl3pPr marL="1371600" lvl="2" indent="-304800">
              <a:spcBef>
                <a:spcPts val="0"/>
              </a:spcBef>
              <a:spcAft>
                <a:spcPts val="0"/>
              </a:spcAft>
              <a:buSzPts val="1200"/>
              <a:buAutoNum type="romanLcPeriod"/>
              <a:defRPr/>
            </a:lvl3pPr>
            <a:lvl4pPr marL="1828800" lvl="3" indent="-304800">
              <a:spcBef>
                <a:spcPts val="0"/>
              </a:spcBef>
              <a:spcAft>
                <a:spcPts val="0"/>
              </a:spcAft>
              <a:buSzPts val="1200"/>
              <a:buAutoNum type="arabicPeriod"/>
              <a:defRPr/>
            </a:lvl4pPr>
            <a:lvl5pPr marL="2286000" lvl="4" indent="-304800">
              <a:spcBef>
                <a:spcPts val="0"/>
              </a:spcBef>
              <a:spcAft>
                <a:spcPts val="0"/>
              </a:spcAft>
              <a:buSzPts val="1200"/>
              <a:buAutoNum type="alphaLcPeriod"/>
              <a:defRPr/>
            </a:lvl5pPr>
            <a:lvl6pPr marL="2743200" lvl="5" indent="-304800">
              <a:spcBef>
                <a:spcPts val="0"/>
              </a:spcBef>
              <a:spcAft>
                <a:spcPts val="0"/>
              </a:spcAft>
              <a:buSzPts val="1200"/>
              <a:buAutoNum type="romanLcPeriod"/>
              <a:defRPr/>
            </a:lvl6pPr>
            <a:lvl7pPr marL="3200400" lvl="6" indent="-304800">
              <a:spcBef>
                <a:spcPts val="0"/>
              </a:spcBef>
              <a:spcAft>
                <a:spcPts val="0"/>
              </a:spcAft>
              <a:buSzPts val="1200"/>
              <a:buAutoNum type="arabicPeriod"/>
              <a:defRPr/>
            </a:lvl7pPr>
            <a:lvl8pPr marL="3657600" lvl="7" indent="-304800">
              <a:spcBef>
                <a:spcPts val="0"/>
              </a:spcBef>
              <a:spcAft>
                <a:spcPts val="0"/>
              </a:spcAft>
              <a:buSzPts val="1200"/>
              <a:buAutoNum type="alphaLcPeriod"/>
              <a:defRPr/>
            </a:lvl8pPr>
            <a:lvl9pPr marL="4114800" lvl="8" indent="-304800">
              <a:spcBef>
                <a:spcPts val="0"/>
              </a:spcBef>
              <a:spcAft>
                <a:spcPts val="0"/>
              </a:spcAft>
              <a:buSzPts val="1200"/>
              <a:buAutoNum type="romanLcPeriod"/>
              <a:defRPr/>
            </a:lvl9pPr>
          </a:lstStyle>
          <a:p>
            <a:endParaRPr/>
          </a:p>
        </p:txBody>
      </p:sp>
      <p:sp>
        <p:nvSpPr>
          <p:cNvPr id="26" name="Google Shape;26;p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4" name="Google Shape;44;p7"/>
          <p:cNvGrpSpPr/>
          <p:nvPr/>
        </p:nvGrpSpPr>
        <p:grpSpPr>
          <a:xfrm>
            <a:off x="396500" y="170424"/>
            <a:ext cx="8360126" cy="4398447"/>
            <a:chOff x="1054783" y="1029605"/>
            <a:chExt cx="7587010" cy="3902100"/>
          </a:xfrm>
        </p:grpSpPr>
        <p:sp>
          <p:nvSpPr>
            <p:cNvPr id="45" name="Google Shape;45;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 name="Google Shape;48;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4"/>
              </a:buClr>
              <a:buSzPts val="1200"/>
              <a:buAutoNum type="arabicPeriod"/>
              <a:defRPr/>
            </a:lvl1pPr>
            <a:lvl2pPr marL="914400" lvl="1" indent="-304800" rtl="0">
              <a:spcBef>
                <a:spcPts val="0"/>
              </a:spcBef>
              <a:spcAft>
                <a:spcPts val="0"/>
              </a:spcAft>
              <a:buClr>
                <a:srgbClr val="E76A28"/>
              </a:buClr>
              <a:buSzPts val="1200"/>
              <a:buFont typeface="Nunito Light"/>
              <a:buAutoNum type="alphaLcPeriod"/>
              <a:defRPr/>
            </a:lvl2pPr>
            <a:lvl3pPr marL="1371600" lvl="2" indent="-304800" rtl="0">
              <a:spcBef>
                <a:spcPts val="0"/>
              </a:spcBef>
              <a:spcAft>
                <a:spcPts val="0"/>
              </a:spcAft>
              <a:buClr>
                <a:srgbClr val="E76A28"/>
              </a:buClr>
              <a:buSzPts val="1200"/>
              <a:buFont typeface="Nunito Light"/>
              <a:buAutoNum type="romanLcPeriod"/>
              <a:defRPr sz="1300"/>
            </a:lvl3pPr>
            <a:lvl4pPr marL="1828800" lvl="3" indent="-304800" rtl="0">
              <a:spcBef>
                <a:spcPts val="0"/>
              </a:spcBef>
              <a:spcAft>
                <a:spcPts val="0"/>
              </a:spcAft>
              <a:buClr>
                <a:srgbClr val="E76A28"/>
              </a:buClr>
              <a:buSzPts val="1200"/>
              <a:buFont typeface="Nunito Light"/>
              <a:buAutoNum type="arabicPeriod"/>
              <a:defRPr sz="1300"/>
            </a:lvl4pPr>
            <a:lvl5pPr marL="2286000" lvl="4" indent="-304800" rtl="0">
              <a:spcBef>
                <a:spcPts val="0"/>
              </a:spcBef>
              <a:spcAft>
                <a:spcPts val="0"/>
              </a:spcAft>
              <a:buClr>
                <a:srgbClr val="E76A28"/>
              </a:buClr>
              <a:buSzPts val="1200"/>
              <a:buFont typeface="Nunito Light"/>
              <a:buAutoNum type="alphaLcPeriod"/>
              <a:defRPr sz="1300"/>
            </a:lvl5pPr>
            <a:lvl6pPr marL="2743200" lvl="5" indent="-304800" rtl="0">
              <a:spcBef>
                <a:spcPts val="0"/>
              </a:spcBef>
              <a:spcAft>
                <a:spcPts val="0"/>
              </a:spcAft>
              <a:buClr>
                <a:srgbClr val="999999"/>
              </a:buClr>
              <a:buSzPts val="1200"/>
              <a:buFont typeface="Nunito Light"/>
              <a:buAutoNum type="romanLcPeriod"/>
              <a:defRPr sz="1300"/>
            </a:lvl6pPr>
            <a:lvl7pPr marL="3200400" lvl="6" indent="-304800" rtl="0">
              <a:spcBef>
                <a:spcPts val="0"/>
              </a:spcBef>
              <a:spcAft>
                <a:spcPts val="0"/>
              </a:spcAft>
              <a:buClr>
                <a:srgbClr val="999999"/>
              </a:buClr>
              <a:buSzPts val="1200"/>
              <a:buFont typeface="Nunito Light"/>
              <a:buAutoNum type="arabicPeriod"/>
              <a:defRPr sz="1300"/>
            </a:lvl7pPr>
            <a:lvl8pPr marL="3657600" lvl="7" indent="-304800" rtl="0">
              <a:spcBef>
                <a:spcPts val="0"/>
              </a:spcBef>
              <a:spcAft>
                <a:spcPts val="0"/>
              </a:spcAft>
              <a:buClr>
                <a:srgbClr val="999999"/>
              </a:buClr>
              <a:buSzPts val="1200"/>
              <a:buFont typeface="Nunito Light"/>
              <a:buAutoNum type="alphaLcPeriod"/>
              <a:defRPr sz="1300"/>
            </a:lvl8pPr>
            <a:lvl9pPr marL="4114800" lvl="8" indent="-304800" rtl="0">
              <a:spcBef>
                <a:spcPts val="0"/>
              </a:spcBef>
              <a:spcAft>
                <a:spcPts val="0"/>
              </a:spcAft>
              <a:buClr>
                <a:srgbClr val="999999"/>
              </a:buClr>
              <a:buSzPts val="1200"/>
              <a:buFont typeface="Nunito Light"/>
              <a:buAutoNum type="romanLcPeriod"/>
              <a:defRPr sz="1300"/>
            </a:lvl9pPr>
          </a:lstStyle>
          <a:p>
            <a:endParaRPr/>
          </a:p>
        </p:txBody>
      </p:sp>
      <p:sp>
        <p:nvSpPr>
          <p:cNvPr id="49" name="Google Shape;49;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76"/>
        <p:cNvGrpSpPr/>
        <p:nvPr/>
      </p:nvGrpSpPr>
      <p:grpSpPr>
        <a:xfrm>
          <a:off x="0" y="0"/>
          <a:ext cx="0" cy="0"/>
          <a:chOff x="0" y="0"/>
          <a:chExt cx="0" cy="0"/>
        </a:xfrm>
      </p:grpSpPr>
      <p:grpSp>
        <p:nvGrpSpPr>
          <p:cNvPr id="77" name="Google Shape;77;p13"/>
          <p:cNvGrpSpPr/>
          <p:nvPr/>
        </p:nvGrpSpPr>
        <p:grpSpPr>
          <a:xfrm>
            <a:off x="396500" y="170424"/>
            <a:ext cx="8360126" cy="4398447"/>
            <a:chOff x="1054783" y="1029605"/>
            <a:chExt cx="7587010" cy="3902100"/>
          </a:xfrm>
        </p:grpSpPr>
        <p:sp>
          <p:nvSpPr>
            <p:cNvPr id="78" name="Google Shape;78;p1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1" name="Google Shape;81;p13"/>
          <p:cNvSpPr txBox="1">
            <a:spLocks noGrp="1"/>
          </p:cNvSpPr>
          <p:nvPr>
            <p:ph type="title" idx="2" hasCustomPrompt="1"/>
          </p:nvPr>
        </p:nvSpPr>
        <p:spPr>
          <a:xfrm>
            <a:off x="1113997" y="1269525"/>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2" name="Google Shape;82;p13"/>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3" name="Google Shape;83;p13"/>
          <p:cNvSpPr txBox="1">
            <a:spLocks noGrp="1"/>
          </p:cNvSpPr>
          <p:nvPr>
            <p:ph type="title" idx="4" hasCustomPrompt="1"/>
          </p:nvPr>
        </p:nvSpPr>
        <p:spPr>
          <a:xfrm>
            <a:off x="1113997" y="2283824"/>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4" name="Google Shape;84;p13"/>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5" name="Google Shape;85;p13"/>
          <p:cNvSpPr txBox="1">
            <a:spLocks noGrp="1"/>
          </p:cNvSpPr>
          <p:nvPr>
            <p:ph type="title" idx="6" hasCustomPrompt="1"/>
          </p:nvPr>
        </p:nvSpPr>
        <p:spPr>
          <a:xfrm>
            <a:off x="1113998" y="3298125"/>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6" name="Google Shape;86;p13"/>
          <p:cNvSpPr txBox="1">
            <a:spLocks noGrp="1"/>
          </p:cNvSpPr>
          <p:nvPr>
            <p:ph type="title" idx="7" hasCustomPrompt="1"/>
          </p:nvPr>
        </p:nvSpPr>
        <p:spPr>
          <a:xfrm>
            <a:off x="4965997" y="1270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8"/>
          </p:nvPr>
        </p:nvSpPr>
        <p:spPr>
          <a:xfrm>
            <a:off x="4966007" y="1879725"/>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8" name="Google Shape;88;p13"/>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9" name="Google Shape;89;p13"/>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0" name="Google Shape;90;p13"/>
          <p:cNvSpPr txBox="1">
            <a:spLocks noGrp="1"/>
          </p:cNvSpPr>
          <p:nvPr>
            <p:ph type="title" idx="14" hasCustomPrompt="1"/>
          </p:nvPr>
        </p:nvSpPr>
        <p:spPr>
          <a:xfrm>
            <a:off x="4965997" y="2283824"/>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5" hasCustomPrompt="1"/>
          </p:nvPr>
        </p:nvSpPr>
        <p:spPr>
          <a:xfrm>
            <a:off x="4965997" y="3298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16"/>
          </p:nvPr>
        </p:nvSpPr>
        <p:spPr>
          <a:xfrm>
            <a:off x="4966007" y="3908750"/>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3" name="Google Shape;93;p1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8" r:id="rId8"/>
    <p:sldLayoutId id="2147483659" r:id="rId9"/>
    <p:sldLayoutId id="2147483663" r:id="rId10"/>
    <p:sldLayoutId id="2147483668"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Windows_11" TargetMode="External"/><Relationship Id="rId13" Type="http://schemas.openxmlformats.org/officeDocument/2006/relationships/hyperlink" Target="https://en.wikipedia.org/wiki/Group_Policy" TargetMode="External"/><Relationship Id="rId18" Type="http://schemas.openxmlformats.org/officeDocument/2006/relationships/hyperlink" Target="https://en.wikipedia.org/wiki/Windows_Update" TargetMode="External"/><Relationship Id="rId3" Type="http://schemas.openxmlformats.org/officeDocument/2006/relationships/hyperlink" Target="https://en.wikipedia.org/wiki/Proprietary_software" TargetMode="External"/><Relationship Id="rId7" Type="http://schemas.openxmlformats.org/officeDocument/2006/relationships/hyperlink" Target="https://en.wikipedia.org/wiki/Windows" TargetMode="External"/><Relationship Id="rId12" Type="http://schemas.openxmlformats.org/officeDocument/2006/relationships/hyperlink" Target="https://en.wikipedia.org/wiki/Active_Directory" TargetMode="External"/><Relationship Id="rId17" Type="http://schemas.openxmlformats.org/officeDocument/2006/relationships/hyperlink" Target="https://en.wikipedia.org/wiki/Windows_Store" TargetMode="External"/><Relationship Id="rId2" Type="http://schemas.openxmlformats.org/officeDocument/2006/relationships/notesSlide" Target="../notesSlides/notesSlide11.xml"/><Relationship Id="rId16" Type="http://schemas.openxmlformats.org/officeDocument/2006/relationships/hyperlink" Target="https://en.wikipedia.org/wiki/BitLocker" TargetMode="External"/><Relationship Id="rId1" Type="http://schemas.openxmlformats.org/officeDocument/2006/relationships/slideLayout" Target="../slideLayouts/slideLayout10.xml"/><Relationship Id="rId6" Type="http://schemas.openxmlformats.org/officeDocument/2006/relationships/hyperlink" Target="https://en.wikipedia.org/wiki/Microsoft" TargetMode="External"/><Relationship Id="rId11" Type="http://schemas.openxmlformats.org/officeDocument/2006/relationships/hyperlink" Target="https://en.wikipedia.org/wiki/Windows_API" TargetMode="External"/><Relationship Id="rId5" Type="http://schemas.openxmlformats.org/officeDocument/2006/relationships/hyperlink" Target="https://en.wikipedia.org/wiki/Operating_system" TargetMode="External"/><Relationship Id="rId15" Type="http://schemas.openxmlformats.org/officeDocument/2006/relationships/hyperlink" Target="https://en.wikipedia.org/wiki/NTFS" TargetMode="External"/><Relationship Id="rId10" Type="http://schemas.openxmlformats.org/officeDocument/2006/relationships/hyperlink" Target="https://en.wikipedia.org/wiki/Windows_shell" TargetMode="External"/><Relationship Id="rId19" Type="http://schemas.openxmlformats.org/officeDocument/2006/relationships/hyperlink" Target="https://en.wikipedia.org/wiki/Hyper-V" TargetMode="External"/><Relationship Id="rId4" Type="http://schemas.openxmlformats.org/officeDocument/2006/relationships/hyperlink" Target="https://en.wikipedia.org/wiki/Graphical_user_interface" TargetMode="External"/><Relationship Id="rId9" Type="http://schemas.openxmlformats.org/officeDocument/2006/relationships/hyperlink" Target="https://en.wikipedia.org/wiki/16-bit_computing" TargetMode="External"/><Relationship Id="rId14" Type="http://schemas.openxmlformats.org/officeDocument/2006/relationships/hyperlink" Target="https://en.wikipedia.org/wiki/Hardware_Abstraction_Laye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Windows_Me"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eeksforgeeks.org/what-is-an-operating-syste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eksforgeeks.org/difference-between-internal-and-external-fragmentation/"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hyperlink" Target="https://www.geeksforgeeks.org/memory-allocation-techniques-mapping-virtual-addresses-to-physical-addresses/"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www.geeksforgeeks.org/logical-and-physical-address-in-operating-syste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geeksforgeeks.org/logical-and-physical-address-in-operating-system/"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www.geeksforgeeks.org/difference-between-routine-and-process/" TargetMode="External"/><Relationship Id="rId5" Type="http://schemas.openxmlformats.org/officeDocument/2006/relationships/hyperlink" Target="https://www.geeksforgeeks.org/memory-allocation-techniques-mapping-virtual-addresses-to-physical-addresses/" TargetMode="External"/><Relationship Id="rId4" Type="http://schemas.openxmlformats.org/officeDocument/2006/relationships/hyperlink" Target="https://www.geeksforgeeks.org/difference-between-loading-and-link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geeksforgeeks.org/static-and-dynamic-linking-in-operating-system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geeksforgeeks.org/swapping-in-operating-system/"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www.geeksforgeeks.org/swap-space-in-operating-system/"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techtarget.com/searchstorage/definition/RAM-random-access-memory"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atlasvpn.com/blog/over-95-of-all-new-malware-threats-discovered-in-2022-are-aimed-at-windows" TargetMode="External"/><Relationship Id="rId2" Type="http://schemas.openxmlformats.org/officeDocument/2006/relationships/notesSlide" Target="../notesSlides/notesSlide64.xml"/><Relationship Id="rId1" Type="http://schemas.openxmlformats.org/officeDocument/2006/relationships/slideLayout" Target="../slideLayouts/slideLayout10.xml"/><Relationship Id="rId5" Type="http://schemas.openxmlformats.org/officeDocument/2006/relationships/hyperlink" Target="https://www.foxnews.com/category/tech/technologies/mac" TargetMode="External"/><Relationship Id="rId4" Type="http://schemas.openxmlformats.org/officeDocument/2006/relationships/hyperlink" Target="https://www.foxnews.com/category/tech/technologies/windows-os"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windowscentral.com/software-apps/windows-11/why-windows-12-probably-isnt-happening-this-year" TargetMode="External"/><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hyperlink" Target="https://www.extremetech.com/computing/340289-microsoft-might-have-teased-the-windows-12-ui" TargetMode="External"/><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hyperlink" Target="https://www.pcmag.com/news/hands-on-with-microsoft-copilot-in-windows-11-your-latest-ai-assistant" TargetMode="External"/><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hyperlink" Target="https://www.pcmag.com/reviews/microsoft-onedrive"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4" y="3441524"/>
            <a:ext cx="4005544" cy="1630556"/>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7"/>
          <p:cNvSpPr/>
          <p:nvPr/>
        </p:nvSpPr>
        <p:spPr>
          <a:xfrm>
            <a:off x="6572264" y="1285877"/>
            <a:ext cx="2079138" cy="163703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txBox="1"/>
          <p:nvPr/>
        </p:nvSpPr>
        <p:spPr>
          <a:xfrm>
            <a:off x="1214414" y="1357304"/>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a:solidFill>
                  <a:srgbClr val="FFFF00"/>
                </a:solidFill>
                <a:latin typeface="Quantico"/>
                <a:ea typeface="Quantico"/>
                <a:cs typeface="Quantico"/>
                <a:sym typeface="Quantico"/>
              </a:rPr>
              <a:t>&lt;/</a:t>
            </a:r>
            <a:endParaRPr sz="3600">
              <a:solidFill>
                <a:srgbClr val="FFFF00"/>
              </a:solidFill>
            </a:endParaRPr>
          </a:p>
        </p:txBody>
      </p:sp>
      <p:sp>
        <p:nvSpPr>
          <p:cNvPr id="218" name="Google Shape;218;p27"/>
          <p:cNvSpPr txBox="1"/>
          <p:nvPr/>
        </p:nvSpPr>
        <p:spPr>
          <a:xfrm>
            <a:off x="5786446" y="2500312"/>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a:solidFill>
                  <a:srgbClr val="FFFF00"/>
                </a:solidFill>
                <a:latin typeface="Quantico"/>
                <a:ea typeface="Quantico"/>
                <a:cs typeface="Quantico"/>
                <a:sym typeface="Quantico"/>
              </a:rPr>
              <a:t>/&gt;</a:t>
            </a:r>
            <a:endParaRPr sz="3600">
              <a:solidFill>
                <a:srgbClr val="FFFF00"/>
              </a:solidFill>
            </a:endParaRPr>
          </a:p>
        </p:txBody>
      </p:sp>
      <p:sp>
        <p:nvSpPr>
          <p:cNvPr id="219" name="Google Shape;219;p27"/>
          <p:cNvSpPr txBox="1"/>
          <p:nvPr/>
        </p:nvSpPr>
        <p:spPr>
          <a:xfrm>
            <a:off x="7215206" y="1928808"/>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dirty="0">
                <a:solidFill>
                  <a:schemeClr val="tx2"/>
                </a:solidFill>
              </a:rPr>
              <a:t>} /&gt; [</a:t>
            </a:r>
            <a:endParaRPr sz="3600">
              <a:solidFill>
                <a:schemeClr val="tx2"/>
              </a:solidFill>
            </a:endParaRPr>
          </a:p>
        </p:txBody>
      </p:sp>
      <p:sp>
        <p:nvSpPr>
          <p:cNvPr id="220" name="Google Shape;220;p27"/>
          <p:cNvSpPr txBox="1">
            <a:spLocks noGrp="1"/>
          </p:cNvSpPr>
          <p:nvPr>
            <p:ph type="ctrTitle"/>
          </p:nvPr>
        </p:nvSpPr>
        <p:spPr>
          <a:xfrm>
            <a:off x="1789400" y="1309974"/>
            <a:ext cx="4425674" cy="1904717"/>
          </a:xfrm>
          <a:prstGeom prst="rect">
            <a:avLst/>
          </a:prstGeom>
        </p:spPr>
        <p:txBody>
          <a:bodyPr spcFirstLastPara="1" wrap="square" lIns="91425" tIns="91425" rIns="91425" bIns="91425" anchor="t" anchorCtr="0">
            <a:noAutofit/>
          </a:bodyPr>
          <a:lstStyle/>
          <a:p>
            <a:r>
              <a:rPr lang="en-US" sz="4800" u="sng" dirty="0" smtClean="0">
                <a:solidFill>
                  <a:srgbClr val="FF0000"/>
                </a:solidFill>
              </a:rPr>
              <a:t>OSphere: </a:t>
            </a:r>
            <a:r>
              <a:rPr lang="en-US" u="sng" dirty="0" smtClean="0"/>
              <a:t>Exploring the Windows Universe</a:t>
            </a:r>
            <a:r>
              <a:rPr lang="en-US" dirty="0" smtClean="0"/>
              <a:t/>
            </a:r>
            <a:br>
              <a:rPr lang="en-US" dirty="0" smtClean="0"/>
            </a:br>
            <a:r>
              <a:rPr lang="en-US" dirty="0" smtClean="0"/>
              <a:t/>
            </a:r>
            <a:br>
              <a:rPr lang="en-US" dirty="0" smtClean="0"/>
            </a:br>
            <a:r>
              <a:rPr lang="en" dirty="0" smtClean="0"/>
              <a:t>\</a:t>
            </a:r>
            <a:endParaRPr>
              <a:solidFill>
                <a:schemeClr val="accent2"/>
              </a:solidFill>
            </a:endParaRPr>
          </a:p>
        </p:txBody>
      </p:sp>
      <p:sp>
        <p:nvSpPr>
          <p:cNvPr id="221" name="Google Shape;221;p27"/>
          <p:cNvSpPr txBox="1">
            <a:spLocks noGrp="1"/>
          </p:cNvSpPr>
          <p:nvPr>
            <p:ph type="subTitle" idx="1"/>
          </p:nvPr>
        </p:nvSpPr>
        <p:spPr>
          <a:xfrm>
            <a:off x="5000628" y="3786196"/>
            <a:ext cx="3714776" cy="15001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smtClean="0"/>
          </a:p>
          <a:p>
            <a:pPr marL="0" lvl="0" indent="0" algn="l" rtl="0">
              <a:spcBef>
                <a:spcPts val="0"/>
              </a:spcBef>
              <a:spcAft>
                <a:spcPts val="0"/>
              </a:spcAft>
              <a:buNone/>
            </a:pPr>
            <a:endParaRPr lang="en-IN" dirty="0" smtClean="0">
              <a:solidFill>
                <a:srgbClr val="C00000"/>
              </a:solidFill>
            </a:endParaRPr>
          </a:p>
          <a:p>
            <a:pPr marL="0" lvl="0" indent="0" algn="l" rtl="0">
              <a:spcBef>
                <a:spcPts val="0"/>
              </a:spcBef>
              <a:spcAft>
                <a:spcPts val="0"/>
              </a:spcAft>
              <a:buNone/>
            </a:pPr>
            <a:r>
              <a:rPr lang="en-IN" sz="2000" b="1" u="sng" dirty="0" smtClean="0">
                <a:solidFill>
                  <a:srgbClr val="FF0000"/>
                </a:solidFill>
                <a:latin typeface="Quantico" charset="0"/>
              </a:rPr>
              <a:t>BY:</a:t>
            </a:r>
          </a:p>
          <a:p>
            <a:pPr marL="0" lvl="0" indent="0" algn="l" rtl="0">
              <a:spcBef>
                <a:spcPts val="0"/>
              </a:spcBef>
              <a:spcAft>
                <a:spcPts val="0"/>
              </a:spcAft>
              <a:buNone/>
            </a:pPr>
            <a:r>
              <a:rPr lang="en-IN" b="1" dirty="0" smtClean="0">
                <a:solidFill>
                  <a:schemeClr val="tx1"/>
                </a:solidFill>
              </a:rPr>
              <a:t>Abhibhav Sharma     </a:t>
            </a:r>
            <a:r>
              <a:rPr lang="en-IN" b="1" dirty="0" smtClean="0">
                <a:solidFill>
                  <a:srgbClr val="FFFF00"/>
                </a:solidFill>
              </a:rPr>
              <a:t>(UE223004)</a:t>
            </a:r>
          </a:p>
          <a:p>
            <a:pPr marL="0" lvl="0" indent="0" algn="l" rtl="0">
              <a:spcBef>
                <a:spcPts val="0"/>
              </a:spcBef>
              <a:spcAft>
                <a:spcPts val="0"/>
              </a:spcAft>
              <a:buNone/>
            </a:pPr>
            <a:r>
              <a:rPr lang="en-IN" b="1" dirty="0" smtClean="0">
                <a:solidFill>
                  <a:schemeClr val="tx1"/>
                </a:solidFill>
              </a:rPr>
              <a:t>Aditya Saharan      </a:t>
            </a:r>
            <a:r>
              <a:rPr lang="en-IN" b="1" dirty="0" smtClean="0">
                <a:solidFill>
                  <a:srgbClr val="FFFF00"/>
                </a:solidFill>
              </a:rPr>
              <a:t>(UE223008)</a:t>
            </a:r>
          </a:p>
          <a:p>
            <a:pPr marL="0" lvl="0" indent="0"/>
            <a:r>
              <a:rPr lang="en-IN" b="1" dirty="0" smtClean="0">
                <a:solidFill>
                  <a:schemeClr val="tx1"/>
                </a:solidFill>
              </a:rPr>
              <a:t>Aman Kumar          </a:t>
            </a:r>
            <a:r>
              <a:rPr lang="en-IN" b="1" dirty="0" smtClean="0">
                <a:solidFill>
                  <a:srgbClr val="FFFF00"/>
                </a:solidFill>
              </a:rPr>
              <a:t>(UE223010)</a:t>
            </a:r>
          </a:p>
          <a:p>
            <a:pPr marL="0" indent="0"/>
            <a:r>
              <a:rPr lang="en-IN" b="1" dirty="0" smtClean="0">
                <a:solidFill>
                  <a:schemeClr val="tx1"/>
                </a:solidFill>
              </a:rPr>
              <a:t>Anurag Kumar Vig    </a:t>
            </a:r>
            <a:r>
              <a:rPr lang="en-IN" b="1" dirty="0" smtClean="0">
                <a:solidFill>
                  <a:srgbClr val="FFFF00"/>
                </a:solidFill>
              </a:rPr>
              <a:t>(UE223015)</a:t>
            </a:r>
          </a:p>
          <a:p>
            <a:pPr marL="0" lvl="0" indent="0"/>
            <a:r>
              <a:rPr lang="en-IN" b="1" dirty="0" smtClean="0">
                <a:solidFill>
                  <a:schemeClr val="tx1"/>
                </a:solidFill>
              </a:rPr>
              <a:t>Himesh Arora        </a:t>
            </a:r>
            <a:r>
              <a:rPr lang="en-IN" b="1" dirty="0" smtClean="0">
                <a:solidFill>
                  <a:srgbClr val="FFFF00"/>
                </a:solidFill>
              </a:rPr>
              <a:t>(UE223040)</a:t>
            </a:r>
          </a:p>
          <a:p>
            <a:pPr marL="0" lvl="0" indent="0" algn="l" rtl="0">
              <a:spcBef>
                <a:spcPts val="0"/>
              </a:spcBef>
              <a:spcAft>
                <a:spcPts val="0"/>
              </a:spcAft>
              <a:buNone/>
            </a:pPr>
            <a:endParaRPr lang="en-IN" dirty="0" smtClean="0"/>
          </a:p>
          <a:p>
            <a:pPr marL="0" lvl="0" indent="0" algn="l" rtl="0">
              <a:spcBef>
                <a:spcPts val="0"/>
              </a:spcBef>
              <a:spcAft>
                <a:spcPts val="0"/>
              </a:spcAft>
              <a:buNone/>
            </a:pPr>
            <a:endParaRPr lang="en-IN" dirty="0" smtClean="0"/>
          </a:p>
          <a:p>
            <a:pPr marL="0" lvl="0" indent="0" algn="l" rtl="0">
              <a:spcBef>
                <a:spcPts val="0"/>
              </a:spcBef>
              <a:spcAft>
                <a:spcPts val="0"/>
              </a:spcAft>
              <a:buNone/>
            </a:pPr>
            <a:endParaRPr lang="en-IN" dirty="0" smtClean="0"/>
          </a:p>
          <a:p>
            <a:pPr marL="0" lvl="0" indent="0" algn="l" rtl="0">
              <a:spcBef>
                <a:spcPts val="0"/>
              </a:spcBef>
              <a:spcAft>
                <a:spcPts val="0"/>
              </a:spcAft>
              <a:buNone/>
            </a:pPr>
            <a:endParaRPr/>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smtClean="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smtClean="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pic>
        <p:nvPicPr>
          <p:cNvPr id="1026" name="Picture 2"/>
          <p:cNvPicPr>
            <a:picLocks noChangeAspect="1" noChangeArrowheads="1"/>
          </p:cNvPicPr>
          <p:nvPr/>
        </p:nvPicPr>
        <p:blipFill>
          <a:blip r:embed="rId3"/>
          <a:srcRect/>
          <a:stretch>
            <a:fillRect/>
          </a:stretch>
        </p:blipFill>
        <p:spPr bwMode="auto">
          <a:xfrm>
            <a:off x="6643702" y="1357304"/>
            <a:ext cx="1928826" cy="15149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357158" y="357172"/>
            <a:ext cx="8358246" cy="3929090"/>
          </a:xfrm>
          <a:prstGeom prst="rect">
            <a:avLst/>
          </a:prstGeom>
        </p:spPr>
        <p:txBody>
          <a:bodyPr spcFirstLastPara="1" wrap="square" lIns="91425" tIns="91425" rIns="91425" bIns="91425" anchor="t" anchorCtr="0">
            <a:noAutofit/>
          </a:bodyPr>
          <a:lstStyle/>
          <a:p>
            <a:r>
              <a:rPr lang="en-US" sz="1400" b="1" u="sng" dirty="0" smtClean="0">
                <a:solidFill>
                  <a:srgbClr val="FFFF00"/>
                </a:solidFill>
              </a:rPr>
              <a:t>4) Window 95</a:t>
            </a:r>
            <a:endParaRPr lang="en-US" sz="1400" u="sng" dirty="0" smtClean="0">
              <a:solidFill>
                <a:srgbClr val="FFFF00"/>
              </a:solidFill>
            </a:endParaRPr>
          </a:p>
          <a:p>
            <a:r>
              <a:rPr lang="en-US" sz="1400" b="1" dirty="0" smtClean="0">
                <a:solidFill>
                  <a:srgbClr val="FF0000"/>
                </a:solidFill>
              </a:rPr>
              <a:t>a)</a:t>
            </a:r>
            <a:r>
              <a:rPr lang="en-US" sz="1400" b="1" dirty="0" smtClean="0"/>
              <a:t>It was the first complete Operating System </a:t>
            </a:r>
          </a:p>
          <a:p>
            <a:r>
              <a:rPr lang="en-US" sz="1400" b="1" dirty="0" smtClean="0">
                <a:solidFill>
                  <a:srgbClr val="FF0000"/>
                </a:solidFill>
              </a:rPr>
              <a:t>b)</a:t>
            </a:r>
            <a:r>
              <a:rPr lang="en-US" sz="1400" b="1" dirty="0" smtClean="0"/>
              <a:t>It was released on August 15, 1995</a:t>
            </a:r>
          </a:p>
          <a:p>
            <a:r>
              <a:rPr lang="en-US" sz="1400" b="1" dirty="0" smtClean="0">
                <a:solidFill>
                  <a:srgbClr val="FF0000"/>
                </a:solidFill>
              </a:rPr>
              <a:t>c)</a:t>
            </a:r>
            <a:r>
              <a:rPr lang="en-US" sz="1400" b="1" dirty="0" smtClean="0"/>
              <a:t>It merged MS-DOS and Windows products</a:t>
            </a:r>
          </a:p>
          <a:p>
            <a:r>
              <a:rPr lang="en-US" sz="1400" b="1" dirty="0" smtClean="0">
                <a:solidFill>
                  <a:srgbClr val="FF0000"/>
                </a:solidFill>
              </a:rPr>
              <a:t>d)</a:t>
            </a:r>
            <a:r>
              <a:rPr lang="en-US" sz="1400" b="1" dirty="0" smtClean="0"/>
              <a:t>Taskbar and Start menu was introduced with this Windows OS</a:t>
            </a:r>
          </a:p>
          <a:p>
            <a:r>
              <a:rPr lang="en-US" sz="1400" b="1" dirty="0" smtClean="0">
                <a:solidFill>
                  <a:srgbClr val="FF0000"/>
                </a:solidFill>
              </a:rPr>
              <a:t>e)</a:t>
            </a:r>
            <a:r>
              <a:rPr lang="en-US" sz="1400" b="1" dirty="0" smtClean="0"/>
              <a:t>Advanced from 16 bit GUI to 32 bit GUI</a:t>
            </a:r>
          </a:p>
          <a:p>
            <a:r>
              <a:rPr lang="en-US" sz="1400" b="1" dirty="0" smtClean="0">
                <a:solidFill>
                  <a:srgbClr val="FF0000"/>
                </a:solidFill>
              </a:rPr>
              <a:t>f)</a:t>
            </a:r>
            <a:r>
              <a:rPr lang="en-US" sz="1400" b="1" dirty="0" smtClean="0"/>
              <a:t>Initially, computers with Windows 95 did not have Internet Explorer</a:t>
            </a:r>
          </a:p>
          <a:p>
            <a:r>
              <a:rPr lang="en-US" sz="1400" b="1" dirty="0" smtClean="0"/>
              <a:t>  installed but by the release date of Windows 95, the first version of</a:t>
            </a:r>
          </a:p>
          <a:p>
            <a:r>
              <a:rPr lang="en-US" sz="1400" b="1" dirty="0" smtClean="0"/>
              <a:t>  Internet Explorer was installed in the software</a:t>
            </a:r>
          </a:p>
          <a:p>
            <a:r>
              <a:rPr lang="en-US" sz="1400" b="1" dirty="0" smtClean="0">
                <a:solidFill>
                  <a:srgbClr val="FF0000"/>
                </a:solidFill>
              </a:rPr>
              <a:t>g)</a:t>
            </a:r>
            <a:r>
              <a:rPr lang="en-US" sz="1400" b="1" dirty="0" smtClean="0"/>
              <a:t>On December 31, 2001, Windows declared this version of OS outdated and</a:t>
            </a:r>
          </a:p>
          <a:p>
            <a:r>
              <a:rPr lang="en-US" sz="1400" b="1" dirty="0" smtClean="0"/>
              <a:t>  ended its support for the same</a:t>
            </a:r>
          </a:p>
          <a:p>
            <a:endParaRPr lang="en-US" sz="1400" b="1" dirty="0" smtClean="0"/>
          </a:p>
          <a:p>
            <a:r>
              <a:rPr lang="en-US" sz="1400" b="1" u="sng" dirty="0" smtClean="0">
                <a:solidFill>
                  <a:srgbClr val="FFFF00"/>
                </a:solidFill>
              </a:rPr>
              <a:t>5) Windows 98</a:t>
            </a:r>
          </a:p>
          <a:p>
            <a:r>
              <a:rPr lang="en-US" sz="1400" b="1" dirty="0" smtClean="0">
                <a:solidFill>
                  <a:srgbClr val="FF0000"/>
                </a:solidFill>
              </a:rPr>
              <a:t>a)</a:t>
            </a:r>
            <a:r>
              <a:rPr lang="en-US" sz="1400" b="1" dirty="0" smtClean="0"/>
              <a:t>It was released to manufacturing on May 15, 1998</a:t>
            </a:r>
          </a:p>
          <a:p>
            <a:r>
              <a:rPr lang="en-US" sz="1400" b="1" dirty="0" smtClean="0">
                <a:solidFill>
                  <a:srgbClr val="FF0000"/>
                </a:solidFill>
              </a:rPr>
              <a:t>b)</a:t>
            </a:r>
            <a:r>
              <a:rPr lang="en-US" sz="1400" b="1" dirty="0" smtClean="0"/>
              <a:t>It was a 16 bit and 32 bit product based on MS DOS</a:t>
            </a:r>
          </a:p>
          <a:p>
            <a:r>
              <a:rPr lang="en-US" sz="1400" b="1" dirty="0" smtClean="0">
                <a:solidFill>
                  <a:srgbClr val="FF0000"/>
                </a:solidFill>
              </a:rPr>
              <a:t>c)</a:t>
            </a:r>
            <a:r>
              <a:rPr lang="en-US" sz="1400" b="1" dirty="0" smtClean="0"/>
              <a:t>It was not an entirely new version but just a tuned-up version to Windows</a:t>
            </a:r>
          </a:p>
          <a:p>
            <a:r>
              <a:rPr lang="en-US" sz="1400" b="1" dirty="0" smtClean="0"/>
              <a:t>  95</a:t>
            </a:r>
          </a:p>
          <a:p>
            <a:r>
              <a:rPr lang="en-US" sz="1400" b="1" dirty="0" smtClean="0">
                <a:solidFill>
                  <a:srgbClr val="FF0000"/>
                </a:solidFill>
              </a:rPr>
              <a:t>d)</a:t>
            </a:r>
            <a:r>
              <a:rPr lang="en-US" sz="1400" b="1" dirty="0" smtClean="0"/>
              <a:t>Internet Explorer 4.01 was released along with this Windows version</a:t>
            </a:r>
          </a:p>
          <a:p>
            <a:r>
              <a:rPr lang="en-US" sz="1400" b="1" dirty="0" smtClean="0">
                <a:solidFill>
                  <a:srgbClr val="FF0000"/>
                </a:solidFill>
              </a:rPr>
              <a:t>e)</a:t>
            </a:r>
            <a:r>
              <a:rPr lang="en-US" sz="1400" b="1" dirty="0" smtClean="0"/>
              <a:t>It did not support USB printers or mass storage devices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357158" y="357172"/>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Windows NT</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357158" y="785800"/>
            <a:ext cx="8786842" cy="3357586"/>
          </a:xfrm>
          <a:prstGeom prst="rect">
            <a:avLst/>
          </a:prstGeom>
        </p:spPr>
        <p:txBody>
          <a:bodyPr spcFirstLastPara="1" wrap="square" lIns="91425" tIns="91425" rIns="91425" bIns="91425" anchor="t" anchorCtr="0">
            <a:noAutofit/>
          </a:bodyPr>
          <a:lstStyle/>
          <a:p>
            <a:r>
              <a:rPr lang="en-US" sz="1400" b="1" dirty="0" smtClean="0"/>
              <a:t>Windows NT is a </a:t>
            </a:r>
            <a:r>
              <a:rPr lang="en-US" sz="1400" b="1" dirty="0" smtClean="0">
                <a:hlinkClick r:id="rId3" tooltip="Proprietary software"/>
              </a:rPr>
              <a:t>proprietary</a:t>
            </a:r>
            <a:r>
              <a:rPr lang="en-US" sz="1400" b="1" dirty="0" smtClean="0"/>
              <a:t> </a:t>
            </a:r>
            <a:r>
              <a:rPr lang="en-US" sz="1400" b="1" dirty="0" smtClean="0">
                <a:hlinkClick r:id="rId4" tooltip="Graphical user interface"/>
              </a:rPr>
              <a:t>graphical</a:t>
            </a:r>
            <a:r>
              <a:rPr lang="en-US" sz="1400" b="1" dirty="0" smtClean="0"/>
              <a:t> </a:t>
            </a:r>
            <a:r>
              <a:rPr lang="en-US" sz="1400" b="1" dirty="0" smtClean="0">
                <a:hlinkClick r:id="rId5" tooltip="Operating system"/>
              </a:rPr>
              <a:t>operating system</a:t>
            </a:r>
            <a:r>
              <a:rPr lang="en-US" sz="1400" b="1" dirty="0" smtClean="0"/>
              <a:t> produced</a:t>
            </a:r>
          </a:p>
          <a:p>
            <a:r>
              <a:rPr lang="en-US" sz="1400" b="1" dirty="0" smtClean="0"/>
              <a:t>by </a:t>
            </a:r>
            <a:r>
              <a:rPr lang="en-US" sz="1400" b="1" dirty="0" smtClean="0">
                <a:hlinkClick r:id="rId6" tooltip="Microsoft"/>
              </a:rPr>
              <a:t>Microsoft</a:t>
            </a:r>
            <a:r>
              <a:rPr lang="en-US" sz="1400" b="1" dirty="0" smtClean="0"/>
              <a:t> as part of its </a:t>
            </a:r>
            <a:r>
              <a:rPr lang="en-US" sz="1400" b="1" dirty="0" smtClean="0">
                <a:hlinkClick r:id="rId7" tooltip="Windows"/>
              </a:rPr>
              <a:t>Windows</a:t>
            </a:r>
            <a:r>
              <a:rPr lang="en-US" sz="1400" b="1" dirty="0" smtClean="0"/>
              <a:t> product line, the first version of which</a:t>
            </a:r>
          </a:p>
          <a:p>
            <a:r>
              <a:rPr lang="en-US" sz="1400" b="1" dirty="0" smtClean="0"/>
              <a:t>was released on July 27, 1993, and it lives on today since the latest version</a:t>
            </a:r>
          </a:p>
          <a:p>
            <a:r>
              <a:rPr lang="en-US" sz="1400" b="1" dirty="0" smtClean="0"/>
              <a:t>of Windows, </a:t>
            </a:r>
            <a:r>
              <a:rPr lang="en-US" sz="1400" b="1" dirty="0" smtClean="0">
                <a:hlinkClick r:id="rId8" tooltip="Windows 11"/>
              </a:rPr>
              <a:t>11</a:t>
            </a:r>
            <a:r>
              <a:rPr lang="en-US" sz="1400" b="1" dirty="0" smtClean="0"/>
              <a:t>, includes its technology.</a:t>
            </a:r>
          </a:p>
          <a:p>
            <a:r>
              <a:rPr lang="en-US" sz="1400" b="1" dirty="0" smtClean="0"/>
              <a:t>The Windows NT name denotes major technology advancements that it introduced</a:t>
            </a:r>
          </a:p>
          <a:p>
            <a:r>
              <a:rPr lang="en-US" sz="1400" b="1" dirty="0" smtClean="0"/>
              <a:t>to the Windows product line including eliminating the </a:t>
            </a:r>
            <a:r>
              <a:rPr lang="en-US" sz="1400" b="1" dirty="0" smtClean="0">
                <a:hlinkClick r:id="rId9" tooltip="16-bit computing"/>
              </a:rPr>
              <a:t>16-bit memory</a:t>
            </a:r>
          </a:p>
          <a:p>
            <a:r>
              <a:rPr lang="en-US" sz="1400" b="1" dirty="0" smtClean="0">
                <a:hlinkClick r:id="rId9" tooltip="16-bit computing"/>
              </a:rPr>
              <a:t>access</a:t>
            </a:r>
            <a:r>
              <a:rPr lang="en-US" sz="1400" b="1" dirty="0" smtClean="0"/>
              <a:t> limitations of earlier Windows releases. </a:t>
            </a:r>
          </a:p>
          <a:p>
            <a:endParaRPr lang="en-IN" sz="1400" b="1" dirty="0" smtClean="0"/>
          </a:p>
          <a:p>
            <a:r>
              <a:rPr lang="en-IN" sz="1400" b="1" u="sng" dirty="0" smtClean="0">
                <a:solidFill>
                  <a:srgbClr val="FF0000"/>
                </a:solidFill>
              </a:rPr>
              <a:t>Features</a:t>
            </a:r>
          </a:p>
          <a:p>
            <a:r>
              <a:rPr lang="en-IN" sz="1400" b="1" dirty="0" smtClean="0">
                <a:solidFill>
                  <a:srgbClr val="FFFF00"/>
                </a:solidFill>
              </a:rPr>
              <a:t>1)Multiprocessing</a:t>
            </a:r>
          </a:p>
          <a:p>
            <a:r>
              <a:rPr lang="en-IN" sz="1400" b="1" dirty="0" smtClean="0">
                <a:solidFill>
                  <a:srgbClr val="FFFF00"/>
                </a:solidFill>
              </a:rPr>
              <a:t>2)Multi user</a:t>
            </a:r>
          </a:p>
          <a:p>
            <a:r>
              <a:rPr lang="en-IN" sz="1400" b="1" dirty="0" smtClean="0">
                <a:solidFill>
                  <a:srgbClr val="FFFF00"/>
                </a:solidFill>
              </a:rPr>
              <a:t>3)Pure 32 Bit memory access</a:t>
            </a:r>
          </a:p>
          <a:p>
            <a:r>
              <a:rPr lang="en-IN" sz="1400" b="1" dirty="0" smtClean="0">
                <a:solidFill>
                  <a:srgbClr val="FFFF00"/>
                </a:solidFill>
              </a:rPr>
              <a:t>4)Multi architecture support</a:t>
            </a:r>
          </a:p>
          <a:p>
            <a:r>
              <a:rPr lang="en-IN" sz="1400" b="1" dirty="0" smtClean="0">
                <a:solidFill>
                  <a:srgbClr val="FFFF00"/>
                </a:solidFill>
              </a:rPr>
              <a:t>5)New services:</a:t>
            </a:r>
            <a:r>
              <a:rPr lang="en-US" sz="1400" b="1" dirty="0" smtClean="0">
                <a:hlinkClick r:id="rId10" tooltip="Windows shell"/>
              </a:rPr>
              <a:t>Windows shell</a:t>
            </a:r>
            <a:r>
              <a:rPr lang="en-US" sz="1400" b="1" dirty="0" smtClean="0"/>
              <a:t>, </a:t>
            </a:r>
            <a:r>
              <a:rPr lang="en-US" sz="1400" b="1" dirty="0" smtClean="0">
                <a:hlinkClick r:id="rId11" tooltip="Windows API"/>
              </a:rPr>
              <a:t>Windows API</a:t>
            </a:r>
            <a:r>
              <a:rPr lang="en-US" sz="1400" b="1" dirty="0" smtClean="0"/>
              <a:t>,  </a:t>
            </a:r>
            <a:r>
              <a:rPr lang="en-US" sz="1400" b="1" dirty="0" smtClean="0">
                <a:hlinkClick r:id="rId12" tooltip="Active Directory"/>
              </a:rPr>
              <a:t>Active Directory</a:t>
            </a:r>
            <a:r>
              <a:rPr lang="en-US" sz="1400" b="1" dirty="0" smtClean="0"/>
              <a:t>, </a:t>
            </a:r>
            <a:r>
              <a:rPr lang="en-US" sz="1400" b="1" dirty="0" smtClean="0">
                <a:hlinkClick r:id="rId13" tooltip="Group Policy"/>
              </a:rPr>
              <a:t>Group  Policy</a:t>
            </a:r>
            <a:r>
              <a:rPr lang="en-US" sz="1400" b="1" dirty="0" smtClean="0"/>
              <a:t>, </a:t>
            </a:r>
            <a:r>
              <a:rPr lang="en-US" sz="1400" b="1" dirty="0" smtClean="0">
                <a:hlinkClick r:id="rId14" tooltip="Hardware Abstraction Layer"/>
              </a:rPr>
              <a:t>Hardware Abstraction Layer</a:t>
            </a:r>
            <a:r>
              <a:rPr lang="en-US" sz="1400" b="1" dirty="0" smtClean="0"/>
              <a:t>, </a:t>
            </a:r>
            <a:r>
              <a:rPr lang="en-US" sz="1400" b="1" dirty="0" smtClean="0">
                <a:hlinkClick r:id="rId15" tooltip="NTFS"/>
              </a:rPr>
              <a:t>NTFS</a:t>
            </a:r>
            <a:r>
              <a:rPr lang="en-US" sz="1400" b="1" dirty="0" smtClean="0"/>
              <a:t>, </a:t>
            </a:r>
            <a:r>
              <a:rPr lang="en-US" sz="1400" b="1" dirty="0" err="1" smtClean="0">
                <a:hlinkClick r:id="rId16" tooltip="BitLocker"/>
              </a:rPr>
              <a:t>BitLocker</a:t>
            </a:r>
            <a:r>
              <a:rPr lang="en-US" sz="1400" b="1" dirty="0" smtClean="0"/>
              <a:t>, </a:t>
            </a:r>
            <a:r>
              <a:rPr lang="en-US" sz="1400" b="1" dirty="0" smtClean="0">
                <a:hlinkClick r:id="rId17" tooltip="Windows Store"/>
              </a:rPr>
              <a:t>Windows Store</a:t>
            </a:r>
            <a:r>
              <a:rPr lang="en-US" sz="1400" b="1" dirty="0" smtClean="0"/>
              <a:t>,</a:t>
            </a:r>
          </a:p>
          <a:p>
            <a:r>
              <a:rPr lang="en-US" sz="1400" b="1" dirty="0" smtClean="0"/>
              <a:t>   </a:t>
            </a:r>
            <a:r>
              <a:rPr lang="en-US" sz="1400" b="1" dirty="0" smtClean="0">
                <a:hlinkClick r:id="rId18" tooltip="Windows Update"/>
              </a:rPr>
              <a:t>Windows Update</a:t>
            </a:r>
            <a:r>
              <a:rPr lang="en-US" sz="1400" b="1" dirty="0" smtClean="0"/>
              <a:t>, and </a:t>
            </a:r>
            <a:r>
              <a:rPr lang="en-US" sz="1400" b="1" dirty="0" smtClean="0">
                <a:hlinkClick r:id="rId19" tooltip="Hyper-V"/>
              </a:rPr>
              <a:t>Hyper-V</a:t>
            </a:r>
            <a:endParaRPr lang="en-US" sz="1600" b="1" dirty="0" smtClean="0"/>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357172"/>
            <a:ext cx="8286808" cy="3929090"/>
          </a:xfrm>
          <a:prstGeom prst="rect">
            <a:avLst/>
          </a:prstGeom>
        </p:spPr>
        <p:txBody>
          <a:bodyPr spcFirstLastPara="1" wrap="square" lIns="91425" tIns="91425" rIns="91425" bIns="91425" anchor="t" anchorCtr="0">
            <a:noAutofit/>
          </a:bodyPr>
          <a:lstStyle/>
          <a:p>
            <a:r>
              <a:rPr lang="en-US" sz="1600" b="1" u="sng" dirty="0" smtClean="0">
                <a:solidFill>
                  <a:srgbClr val="FFFF00"/>
                </a:solidFill>
              </a:rPr>
              <a:t>6) Windows 2000</a:t>
            </a:r>
          </a:p>
          <a:p>
            <a:r>
              <a:rPr lang="en-US" sz="1400" b="1" dirty="0" smtClean="0">
                <a:solidFill>
                  <a:srgbClr val="FF0000"/>
                </a:solidFill>
              </a:rPr>
              <a:t>a)</a:t>
            </a:r>
            <a:r>
              <a:rPr lang="en-US" sz="1400" b="1" dirty="0" smtClean="0"/>
              <a:t>It was officially released on February 17, 2000. However, its</a:t>
            </a:r>
          </a:p>
          <a:p>
            <a:r>
              <a:rPr lang="en-US" sz="1400" b="1" dirty="0" smtClean="0"/>
              <a:t>  manufacturing had begun in late 1999</a:t>
            </a:r>
          </a:p>
          <a:p>
            <a:r>
              <a:rPr lang="en-US" sz="1400" b="1" dirty="0" smtClean="0">
                <a:solidFill>
                  <a:srgbClr val="FF0000"/>
                </a:solidFill>
              </a:rPr>
              <a:t>b)</a:t>
            </a:r>
            <a:r>
              <a:rPr lang="en-US" sz="1400" b="1" dirty="0" smtClean="0"/>
              <a:t>A core set of features was followed for manufacturing Windows 2000 but</a:t>
            </a:r>
          </a:p>
          <a:p>
            <a:r>
              <a:rPr lang="en-US" sz="1400" b="1" dirty="0" smtClean="0"/>
              <a:t>  4 different editions, targeting different sectors of the market were</a:t>
            </a:r>
          </a:p>
          <a:p>
            <a:r>
              <a:rPr lang="en-US" sz="1400" b="1" dirty="0" smtClean="0"/>
              <a:t>  released. These included: Server, Professional, Advanced Server and</a:t>
            </a:r>
          </a:p>
          <a:p>
            <a:r>
              <a:rPr lang="en-US" sz="1400" b="1" dirty="0" smtClean="0"/>
              <a:t>  Datacenter Server</a:t>
            </a:r>
          </a:p>
          <a:p>
            <a:r>
              <a:rPr lang="en-US" sz="1400" b="1" dirty="0" smtClean="0">
                <a:solidFill>
                  <a:srgbClr val="FF0000"/>
                </a:solidFill>
              </a:rPr>
              <a:t>c)</a:t>
            </a:r>
            <a:r>
              <a:rPr lang="en-US" sz="1400" b="1" dirty="0" smtClean="0"/>
              <a:t>It was considered as one of the most secure OS ever</a:t>
            </a:r>
          </a:p>
          <a:p>
            <a:r>
              <a:rPr lang="en-US" sz="1400" b="1" dirty="0" smtClean="0">
                <a:solidFill>
                  <a:srgbClr val="FF0000"/>
                </a:solidFill>
              </a:rPr>
              <a:t>d)</a:t>
            </a:r>
            <a:r>
              <a:rPr lang="en-US" sz="1400" b="1" dirty="0" smtClean="0"/>
              <a:t>A local disk manager was introduced with these Windows</a:t>
            </a:r>
          </a:p>
          <a:p>
            <a:r>
              <a:rPr lang="en-US" sz="1400" b="1" dirty="0" smtClean="0">
                <a:solidFill>
                  <a:srgbClr val="FF0000"/>
                </a:solidFill>
              </a:rPr>
              <a:t>e)</a:t>
            </a:r>
            <a:r>
              <a:rPr lang="en-US" sz="1400" b="1" dirty="0" smtClean="0"/>
              <a:t>Multilingual User Interface – it supported many different languages</a:t>
            </a:r>
          </a:p>
          <a:p>
            <a:endParaRPr lang="en-US" sz="1400" b="1" u="sng" dirty="0" smtClean="0">
              <a:solidFill>
                <a:srgbClr val="FFFF00"/>
              </a:solidFill>
            </a:endParaRPr>
          </a:p>
          <a:p>
            <a:r>
              <a:rPr lang="en-US" sz="1600" b="1" u="sng" dirty="0" smtClean="0">
                <a:solidFill>
                  <a:srgbClr val="FFFF00"/>
                </a:solidFill>
              </a:rPr>
              <a:t>7) Windows XP</a:t>
            </a:r>
          </a:p>
          <a:p>
            <a:r>
              <a:rPr lang="en-US" sz="1400" b="1" dirty="0" smtClean="0">
                <a:solidFill>
                  <a:srgbClr val="FF0000"/>
                </a:solidFill>
              </a:rPr>
              <a:t>a)</a:t>
            </a:r>
            <a:r>
              <a:rPr lang="en-US" sz="1400" b="1" dirty="0" smtClean="0"/>
              <a:t>While the manufacturing started on August 24, 2001, the official</a:t>
            </a:r>
          </a:p>
          <a:p>
            <a:r>
              <a:rPr lang="en-US" sz="1400" b="1" dirty="0" smtClean="0"/>
              <a:t>  product was released on October 25, 2001</a:t>
            </a:r>
          </a:p>
          <a:p>
            <a:r>
              <a:rPr lang="en-US" sz="1400" b="1" dirty="0" smtClean="0">
                <a:solidFill>
                  <a:srgbClr val="FF0000"/>
                </a:solidFill>
              </a:rPr>
              <a:t>b)</a:t>
            </a:r>
            <a:r>
              <a:rPr lang="en-US" sz="1400" b="1" dirty="0" smtClean="0"/>
              <a:t>Advanced portable PC support</a:t>
            </a:r>
          </a:p>
          <a:p>
            <a:r>
              <a:rPr lang="en-US" sz="1400" b="1" dirty="0" smtClean="0">
                <a:solidFill>
                  <a:srgbClr val="FF0000"/>
                </a:solidFill>
              </a:rPr>
              <a:t>c)</a:t>
            </a:r>
            <a:r>
              <a:rPr lang="en-US" sz="1400" b="1" dirty="0" smtClean="0"/>
              <a:t>Automatic wireless connection support</a:t>
            </a:r>
          </a:p>
          <a:p>
            <a:r>
              <a:rPr lang="en-US" sz="1400" b="1" dirty="0" smtClean="0">
                <a:solidFill>
                  <a:srgbClr val="FF0000"/>
                </a:solidFill>
              </a:rPr>
              <a:t>d)</a:t>
            </a:r>
            <a:r>
              <a:rPr lang="en-US" sz="1400" b="1" dirty="0" smtClean="0"/>
              <a:t>Fast start-up</a:t>
            </a:r>
          </a:p>
          <a:p>
            <a:r>
              <a:rPr lang="en-US" sz="1400" b="1" dirty="0" smtClean="0">
                <a:solidFill>
                  <a:srgbClr val="FF0000"/>
                </a:solidFill>
              </a:rPr>
              <a:t>e)</a:t>
            </a:r>
            <a:r>
              <a:rPr lang="en-US" sz="1400" b="1" dirty="0" smtClean="0"/>
              <a:t>Better Graphical User Interface (GUI)</a:t>
            </a:r>
          </a:p>
          <a:p>
            <a:r>
              <a:rPr lang="en-US" sz="1400" b="1" dirty="0" smtClean="0">
                <a:solidFill>
                  <a:srgbClr val="FF0000"/>
                </a:solidFill>
              </a:rPr>
              <a:t>f)</a:t>
            </a:r>
            <a:r>
              <a:rPr lang="en-US" sz="1400" b="1" dirty="0" smtClean="0"/>
              <a:t>Help and support centre</a:t>
            </a:r>
          </a:p>
          <a:p>
            <a:endParaRPr lang="en-US" sz="1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428610"/>
            <a:ext cx="8001056" cy="3929090"/>
          </a:xfrm>
          <a:prstGeom prst="rect">
            <a:avLst/>
          </a:prstGeom>
        </p:spPr>
        <p:txBody>
          <a:bodyPr spcFirstLastPara="1" wrap="square" lIns="91425" tIns="91425" rIns="91425" bIns="91425" anchor="t" anchorCtr="0">
            <a:noAutofit/>
          </a:bodyPr>
          <a:lstStyle/>
          <a:p>
            <a:r>
              <a:rPr lang="en-US" sz="1600" b="1" u="sng" dirty="0" smtClean="0">
                <a:solidFill>
                  <a:srgbClr val="FFFF00"/>
                </a:solidFill>
              </a:rPr>
              <a:t>8. Windows Vista</a:t>
            </a:r>
          </a:p>
          <a:p>
            <a:r>
              <a:rPr lang="en-US" sz="1400" b="1" dirty="0" smtClean="0">
                <a:solidFill>
                  <a:srgbClr val="FF0000"/>
                </a:solidFill>
              </a:rPr>
              <a:t>a)</a:t>
            </a:r>
            <a:r>
              <a:rPr lang="en-US" sz="1400" b="1" dirty="0" smtClean="0"/>
              <a:t>It was released on January 30, 2007</a:t>
            </a:r>
          </a:p>
          <a:p>
            <a:r>
              <a:rPr lang="en-US" sz="1400" b="1" dirty="0" smtClean="0">
                <a:solidFill>
                  <a:srgbClr val="FF0000"/>
                </a:solidFill>
              </a:rPr>
              <a:t>b)</a:t>
            </a:r>
            <a:r>
              <a:rPr lang="en-US" sz="1400" b="1" dirty="0" smtClean="0"/>
              <a:t>Had an upgraded version of Graphical User Interface</a:t>
            </a:r>
          </a:p>
          <a:p>
            <a:r>
              <a:rPr lang="en-US" sz="1400" b="1" dirty="0" smtClean="0">
                <a:solidFill>
                  <a:srgbClr val="FF0000"/>
                </a:solidFill>
              </a:rPr>
              <a:t>c)</a:t>
            </a:r>
            <a:r>
              <a:rPr lang="en-US" sz="1400" b="1" dirty="0" smtClean="0"/>
              <a:t>First operating system to use DVD-ROM for installation</a:t>
            </a:r>
          </a:p>
          <a:p>
            <a:endParaRPr lang="en-US" sz="1400" b="1" dirty="0" smtClean="0"/>
          </a:p>
          <a:p>
            <a:endParaRPr lang="en-US" sz="1400" b="1" dirty="0" smtClean="0"/>
          </a:p>
          <a:p>
            <a:endParaRPr lang="en-US" sz="1400" b="1" dirty="0" smtClean="0"/>
          </a:p>
          <a:p>
            <a:endParaRPr lang="en-US" sz="1400" b="1" dirty="0" smtClean="0"/>
          </a:p>
          <a:p>
            <a:endParaRPr lang="en-US" sz="1400" b="1" dirty="0" smtClean="0"/>
          </a:p>
          <a:p>
            <a:endParaRPr lang="en-US" sz="1400" b="1" u="sng" dirty="0" smtClean="0">
              <a:solidFill>
                <a:srgbClr val="FFFF00"/>
              </a:solidFill>
            </a:endParaRPr>
          </a:p>
          <a:p>
            <a:r>
              <a:rPr lang="en-US" sz="1600" b="1" u="sng" dirty="0" smtClean="0">
                <a:solidFill>
                  <a:srgbClr val="FFFF00"/>
                </a:solidFill>
              </a:rPr>
              <a:t>9. Windows 7</a:t>
            </a:r>
          </a:p>
          <a:p>
            <a:r>
              <a:rPr lang="en-US" sz="1400" b="1" dirty="0" smtClean="0">
                <a:solidFill>
                  <a:srgbClr val="FF0000"/>
                </a:solidFill>
              </a:rPr>
              <a:t>a)</a:t>
            </a:r>
            <a:r>
              <a:rPr lang="en-US" sz="1400" b="1" dirty="0" smtClean="0"/>
              <a:t>It was released on October 22, 2009</a:t>
            </a:r>
          </a:p>
          <a:p>
            <a:r>
              <a:rPr lang="en-US" sz="1400" b="1" dirty="0" smtClean="0">
                <a:solidFill>
                  <a:srgbClr val="FF0000"/>
                </a:solidFill>
              </a:rPr>
              <a:t>b)</a:t>
            </a:r>
            <a:r>
              <a:rPr lang="en-US" sz="1400" b="1" dirty="0" smtClean="0"/>
              <a:t>A large number of new features were introduced</a:t>
            </a:r>
          </a:p>
          <a:p>
            <a:r>
              <a:rPr lang="en-US" sz="1400" b="1" dirty="0" smtClean="0">
                <a:solidFill>
                  <a:srgbClr val="FF0000"/>
                </a:solidFill>
              </a:rPr>
              <a:t>c)</a:t>
            </a:r>
            <a:r>
              <a:rPr lang="en-US" sz="1400" b="1" dirty="0" smtClean="0"/>
              <a:t>Redesigned Windows shell with an updated taskbar</a:t>
            </a:r>
          </a:p>
          <a:p>
            <a:r>
              <a:rPr lang="en-US" sz="1400" b="1" dirty="0" smtClean="0">
                <a:solidFill>
                  <a:srgbClr val="FF0000"/>
                </a:solidFill>
              </a:rPr>
              <a:t>d)</a:t>
            </a:r>
            <a:r>
              <a:rPr lang="en-US" sz="1400" b="1" dirty="0" smtClean="0"/>
              <a:t>Incremental upgrade to the Windows line</a:t>
            </a:r>
          </a:p>
          <a:p>
            <a:r>
              <a:rPr lang="en-US" sz="1400" b="1" dirty="0" smtClean="0">
                <a:solidFill>
                  <a:srgbClr val="FF0000"/>
                </a:solidFill>
              </a:rPr>
              <a:t>e)</a:t>
            </a:r>
            <a:r>
              <a:rPr lang="en-US" sz="1400" b="1" dirty="0" smtClean="0"/>
              <a:t>Libraries were added in the file management system</a:t>
            </a:r>
          </a:p>
          <a:p>
            <a:r>
              <a:rPr lang="en-US" sz="1400" b="1" dirty="0" smtClean="0">
                <a:solidFill>
                  <a:srgbClr val="FF0000"/>
                </a:solidFill>
              </a:rPr>
              <a:t>f)</a:t>
            </a:r>
            <a:r>
              <a:rPr lang="en-US" sz="1400" b="1" dirty="0" smtClean="0"/>
              <a:t>A few features from the past Windows were removed</a:t>
            </a:r>
          </a:p>
          <a:p>
            <a:r>
              <a:rPr lang="en-US" sz="1400" b="1" dirty="0" smtClean="0">
                <a:solidFill>
                  <a:srgbClr val="FF0000"/>
                </a:solidFill>
              </a:rPr>
              <a:t>g)</a:t>
            </a:r>
            <a:r>
              <a:rPr lang="en-US" sz="1400" b="1" dirty="0" smtClean="0"/>
              <a:t>Extended hardware support</a:t>
            </a:r>
          </a:p>
          <a:p>
            <a:endParaRPr lang="en-US" sz="1400" dirty="0"/>
          </a:p>
        </p:txBody>
      </p:sp>
      <p:pic>
        <p:nvPicPr>
          <p:cNvPr id="8194" name="Picture 2"/>
          <p:cNvPicPr>
            <a:picLocks noChangeAspect="1" noChangeArrowheads="1"/>
          </p:cNvPicPr>
          <p:nvPr/>
        </p:nvPicPr>
        <p:blipFill>
          <a:blip r:embed="rId3"/>
          <a:srcRect/>
          <a:stretch>
            <a:fillRect/>
          </a:stretch>
        </p:blipFill>
        <p:spPr bwMode="auto">
          <a:xfrm>
            <a:off x="6715140" y="3000378"/>
            <a:ext cx="1571636" cy="1368418"/>
          </a:xfrm>
          <a:prstGeom prst="rect">
            <a:avLst/>
          </a:prstGeom>
          <a:ln w="88900" cap="sq" cmpd="thickThin">
            <a:solidFill>
              <a:srgbClr val="000000"/>
            </a:solidFill>
            <a:prstDash val="solid"/>
            <a:miter lim="800000"/>
          </a:ln>
          <a:effectLst>
            <a:innerShdw blurRad="76200">
              <a:srgbClr val="000000"/>
            </a:innerShdw>
          </a:effectLst>
        </p:spPr>
      </p:pic>
      <p:pic>
        <p:nvPicPr>
          <p:cNvPr id="8195" name="Picture 3"/>
          <p:cNvPicPr>
            <a:picLocks noChangeAspect="1" noChangeArrowheads="1"/>
          </p:cNvPicPr>
          <p:nvPr/>
        </p:nvPicPr>
        <p:blipFill>
          <a:blip r:embed="rId4"/>
          <a:srcRect/>
          <a:stretch>
            <a:fillRect/>
          </a:stretch>
        </p:blipFill>
        <p:spPr bwMode="auto">
          <a:xfrm>
            <a:off x="785786" y="1643056"/>
            <a:ext cx="4929222" cy="96837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214282" y="428610"/>
            <a:ext cx="8572560" cy="3929090"/>
          </a:xfrm>
          <a:prstGeom prst="rect">
            <a:avLst/>
          </a:prstGeom>
        </p:spPr>
        <p:txBody>
          <a:bodyPr spcFirstLastPara="1" wrap="square" lIns="91425" tIns="91425" rIns="91425" bIns="91425" anchor="t" anchorCtr="0">
            <a:noAutofit/>
          </a:bodyPr>
          <a:lstStyle/>
          <a:p>
            <a:r>
              <a:rPr lang="en-US" sz="1400" b="1" u="sng" dirty="0" smtClean="0">
                <a:solidFill>
                  <a:srgbClr val="FFFF00"/>
                </a:solidFill>
              </a:rPr>
              <a:t>11) Windows 8</a:t>
            </a:r>
            <a:endParaRPr lang="en-US" sz="1400" u="sng" dirty="0" smtClean="0">
              <a:solidFill>
                <a:srgbClr val="FFFF00"/>
              </a:solidFill>
            </a:endParaRPr>
          </a:p>
          <a:p>
            <a:r>
              <a:rPr lang="en-US" sz="1400" b="1" dirty="0" smtClean="0">
                <a:solidFill>
                  <a:srgbClr val="FF0000"/>
                </a:solidFill>
              </a:rPr>
              <a:t>a)</a:t>
            </a:r>
            <a:r>
              <a:rPr lang="en-US" sz="1400" b="1" dirty="0" smtClean="0"/>
              <a:t>It was released for retail on October 26, 2012</a:t>
            </a:r>
          </a:p>
          <a:p>
            <a:r>
              <a:rPr lang="en-US" sz="1400" b="1" dirty="0" smtClean="0">
                <a:solidFill>
                  <a:srgbClr val="FF0000"/>
                </a:solidFill>
              </a:rPr>
              <a:t>b)</a:t>
            </a:r>
            <a:r>
              <a:rPr lang="en-US" sz="1400" b="1" dirty="0" smtClean="0"/>
              <a:t>Installed in new devices like Laptops, Mobile phones, tablets, etc.</a:t>
            </a:r>
          </a:p>
          <a:p>
            <a:r>
              <a:rPr lang="en-US" sz="1400" b="1" dirty="0" smtClean="0">
                <a:solidFill>
                  <a:srgbClr val="FF0000"/>
                </a:solidFill>
              </a:rPr>
              <a:t>c)</a:t>
            </a:r>
            <a:r>
              <a:rPr lang="en-US" sz="1400" b="1" dirty="0" smtClean="0"/>
              <a:t>Increased integration with cloud services</a:t>
            </a:r>
          </a:p>
          <a:p>
            <a:r>
              <a:rPr lang="en-US" sz="1400" b="1" dirty="0" smtClean="0">
                <a:solidFill>
                  <a:srgbClr val="FF0000"/>
                </a:solidFill>
              </a:rPr>
              <a:t>d)</a:t>
            </a:r>
            <a:r>
              <a:rPr lang="en-US" sz="1400" b="1" dirty="0" smtClean="0"/>
              <a:t>Windows Store service for software distribution</a:t>
            </a:r>
          </a:p>
          <a:p>
            <a:r>
              <a:rPr lang="en-US" sz="1400" b="1" dirty="0" smtClean="0">
                <a:solidFill>
                  <a:srgbClr val="FF0000"/>
                </a:solidFill>
              </a:rPr>
              <a:t>e)</a:t>
            </a:r>
            <a:r>
              <a:rPr lang="en-US" sz="1400" b="1" dirty="0" smtClean="0"/>
              <a:t>Task manager had been redesigned</a:t>
            </a:r>
          </a:p>
          <a:p>
            <a:r>
              <a:rPr lang="en-US" sz="1400" b="1" dirty="0" smtClean="0">
                <a:solidFill>
                  <a:srgbClr val="FF0000"/>
                </a:solidFill>
              </a:rPr>
              <a:t>f)</a:t>
            </a:r>
            <a:r>
              <a:rPr lang="en-US" sz="1400" b="1" dirty="0" smtClean="0"/>
              <a:t>New security features were introduced</a:t>
            </a:r>
          </a:p>
          <a:p>
            <a:r>
              <a:rPr lang="en-US" sz="1400" b="1" dirty="0" smtClean="0">
                <a:solidFill>
                  <a:srgbClr val="FF0000"/>
                </a:solidFill>
              </a:rPr>
              <a:t>g)</a:t>
            </a:r>
            <a:r>
              <a:rPr lang="en-US" sz="1400" b="1" dirty="0" smtClean="0"/>
              <a:t>Online Applications could be directly downloaded</a:t>
            </a:r>
          </a:p>
          <a:p>
            <a:endParaRPr lang="en-IN" sz="1400" b="1" dirty="0" smtClean="0"/>
          </a:p>
          <a:p>
            <a:r>
              <a:rPr lang="en-IN" sz="1400" b="1" u="sng" dirty="0" smtClean="0">
                <a:solidFill>
                  <a:srgbClr val="FFFF00"/>
                </a:solidFill>
              </a:rPr>
              <a:t>12) Windows 10</a:t>
            </a:r>
          </a:p>
          <a:p>
            <a:r>
              <a:rPr lang="en-US" sz="1400" b="1" dirty="0" smtClean="0">
                <a:solidFill>
                  <a:srgbClr val="FF0000"/>
                </a:solidFill>
              </a:rPr>
              <a:t>a)</a:t>
            </a:r>
            <a:r>
              <a:rPr lang="en-US" sz="1400" b="1" dirty="0" smtClean="0"/>
              <a:t>It was released on July 29, 2015</a:t>
            </a:r>
          </a:p>
          <a:p>
            <a:r>
              <a:rPr lang="en-US" sz="1400" b="1" dirty="0" smtClean="0">
                <a:solidFill>
                  <a:srgbClr val="FF0000"/>
                </a:solidFill>
              </a:rPr>
              <a:t>b)</a:t>
            </a:r>
            <a:r>
              <a:rPr lang="en-US" sz="1400" b="1" dirty="0" smtClean="0"/>
              <a:t>Addresses shortcomings in the user interface first introduced with Windows8</a:t>
            </a:r>
          </a:p>
          <a:p>
            <a:r>
              <a:rPr lang="en-US" sz="1400" b="1" dirty="0" smtClean="0">
                <a:solidFill>
                  <a:srgbClr val="FF0000"/>
                </a:solidFill>
              </a:rPr>
              <a:t>c)</a:t>
            </a:r>
            <a:r>
              <a:rPr lang="en-US" sz="1400" b="1" dirty="0" smtClean="0"/>
              <a:t>A virtual desktop system</a:t>
            </a:r>
          </a:p>
          <a:p>
            <a:r>
              <a:rPr lang="en-US" sz="1400" b="1" dirty="0" smtClean="0">
                <a:solidFill>
                  <a:srgbClr val="FF0000"/>
                </a:solidFill>
              </a:rPr>
              <a:t>d)</a:t>
            </a:r>
            <a:r>
              <a:rPr lang="en-US" sz="1400" b="1" dirty="0" smtClean="0"/>
              <a:t>It had the ability to run windows store apps within windows on the desktop</a:t>
            </a:r>
          </a:p>
          <a:p>
            <a:r>
              <a:rPr lang="en-US" sz="1400" b="1" dirty="0" smtClean="0">
                <a:solidFill>
                  <a:srgbClr val="FF0000"/>
                </a:solidFill>
              </a:rPr>
              <a:t>e)</a:t>
            </a:r>
            <a:r>
              <a:rPr lang="en-US" sz="1400" b="1" dirty="0" smtClean="0"/>
              <a:t>rather than in the full-screen mode</a:t>
            </a:r>
          </a:p>
          <a:p>
            <a:r>
              <a:rPr lang="en-US" sz="1400" b="1" dirty="0" smtClean="0">
                <a:solidFill>
                  <a:srgbClr val="FF0000"/>
                </a:solidFill>
              </a:rPr>
              <a:t>f)</a:t>
            </a:r>
            <a:r>
              <a:rPr lang="en-US" sz="1400" b="1" dirty="0" smtClean="0"/>
              <a:t>Included new icons</a:t>
            </a:r>
          </a:p>
          <a:p>
            <a:r>
              <a:rPr lang="en-US" sz="1400" b="1" dirty="0" smtClean="0">
                <a:solidFill>
                  <a:srgbClr val="FF0000"/>
                </a:solidFill>
              </a:rPr>
              <a:t>g)</a:t>
            </a:r>
            <a:r>
              <a:rPr lang="en-US" sz="1400" b="1" dirty="0" smtClean="0"/>
              <a:t>To reduce storage shortcomings, Windows 10 automatically compresses the</a:t>
            </a:r>
          </a:p>
          <a:p>
            <a:r>
              <a:rPr lang="en-US" sz="1400" b="1" dirty="0" smtClean="0"/>
              <a:t>  file</a:t>
            </a:r>
          </a:p>
          <a:p>
            <a:endParaRPr lang="en-US" sz="1400" dirty="0" smtClean="0"/>
          </a:p>
          <a:p>
            <a:endParaRPr lang="en-US" sz="1400" dirty="0" smtClean="0"/>
          </a:p>
          <a:p>
            <a:endParaRPr lang="en-IN" sz="1400" dirty="0" smtClean="0"/>
          </a:p>
          <a:p>
            <a:endParaRPr lang="en-US" sz="1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357158" y="357172"/>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Various Windows Servers</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357158" y="785800"/>
            <a:ext cx="8572560" cy="3357586"/>
          </a:xfrm>
          <a:prstGeom prst="rect">
            <a:avLst/>
          </a:prstGeom>
        </p:spPr>
        <p:txBody>
          <a:bodyPr spcFirstLastPara="1" wrap="square" lIns="91425" tIns="91425" rIns="91425" bIns="91425" anchor="t" anchorCtr="0">
            <a:noAutofit/>
          </a:bodyPr>
          <a:lstStyle/>
          <a:p>
            <a:pPr marL="0" lvl="0" indent="0"/>
            <a:r>
              <a:rPr lang="en-US" sz="1600" b="1" dirty="0" smtClean="0"/>
              <a:t>Microsoft’s first attempt at creating an operating system with network features was Windows 3.11, which came at the same time as Windows 3.1 (1992). Another name for Windows 3.11 is Windows for Workgroups, and this version had some additional features that gave network support: </a:t>
            </a:r>
          </a:p>
          <a:p>
            <a:pPr marL="0" lvl="0" indent="0"/>
            <a:r>
              <a:rPr lang="en-US" sz="1600" b="1" dirty="0" smtClean="0">
                <a:solidFill>
                  <a:srgbClr val="FF0000"/>
                </a:solidFill>
              </a:rPr>
              <a:t>1)</a:t>
            </a:r>
            <a:r>
              <a:rPr lang="en-US" sz="1600" b="1" dirty="0" smtClean="0"/>
              <a:t> </a:t>
            </a:r>
            <a:r>
              <a:rPr lang="en-US" sz="1600" b="1" dirty="0" smtClean="0">
                <a:solidFill>
                  <a:srgbClr val="FFFF00"/>
                </a:solidFill>
              </a:rPr>
              <a:t>Network cards and cables  </a:t>
            </a:r>
          </a:p>
          <a:p>
            <a:pPr marL="0" lvl="0" indent="0"/>
            <a:r>
              <a:rPr lang="en-US" sz="1600" b="1" dirty="0" smtClean="0">
                <a:solidFill>
                  <a:srgbClr val="FF0000"/>
                </a:solidFill>
              </a:rPr>
              <a:t>2) </a:t>
            </a:r>
            <a:r>
              <a:rPr lang="en-US" sz="1600" b="1" dirty="0" smtClean="0">
                <a:solidFill>
                  <a:srgbClr val="FFFF00"/>
                </a:solidFill>
              </a:rPr>
              <a:t>Sharing directories, disks and printers  </a:t>
            </a:r>
          </a:p>
          <a:p>
            <a:pPr marL="0" lvl="0" indent="0"/>
            <a:r>
              <a:rPr lang="en-US" sz="1600" b="1" dirty="0" smtClean="0">
                <a:solidFill>
                  <a:srgbClr val="FF0000"/>
                </a:solidFill>
              </a:rPr>
              <a:t>3) </a:t>
            </a:r>
            <a:r>
              <a:rPr lang="en-US" sz="1600" b="1" dirty="0" smtClean="0">
                <a:solidFill>
                  <a:srgbClr val="FFFF00"/>
                </a:solidFill>
              </a:rPr>
              <a:t>E-mail and instant messaging functionality</a:t>
            </a:r>
            <a:endParaRPr lang="en-IN" sz="1600" b="1" dirty="0" smtClean="0">
              <a:solidFill>
                <a:srgbClr val="FFFF00"/>
              </a:solidFill>
            </a:endParaRPr>
          </a:p>
          <a:p>
            <a:pPr marL="0" lvl="0" indent="0"/>
            <a:endParaRPr lang="en-IN" sz="1600" b="1" u="sng" dirty="0" smtClean="0">
              <a:solidFill>
                <a:schemeClr val="tx2"/>
              </a:solidFill>
              <a:latin typeface="Source Code Pro" charset="0"/>
              <a:ea typeface="Source Code Pro" charset="0"/>
            </a:endParaRPr>
          </a:p>
        </p:txBody>
      </p:sp>
      <p:pic>
        <p:nvPicPr>
          <p:cNvPr id="8194" name="Picture 2"/>
          <p:cNvPicPr>
            <a:picLocks noChangeAspect="1" noChangeArrowheads="1"/>
          </p:cNvPicPr>
          <p:nvPr/>
        </p:nvPicPr>
        <p:blipFill>
          <a:blip r:embed="rId3"/>
          <a:srcRect/>
          <a:stretch>
            <a:fillRect/>
          </a:stretch>
        </p:blipFill>
        <p:spPr bwMode="auto">
          <a:xfrm>
            <a:off x="500034" y="2928940"/>
            <a:ext cx="4214842" cy="1544641"/>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357158" y="357172"/>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Various commands on Windows</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357158" y="785800"/>
            <a:ext cx="8572560" cy="3357586"/>
          </a:xfrm>
          <a:prstGeom prst="rect">
            <a:avLst/>
          </a:prstGeom>
        </p:spPr>
        <p:txBody>
          <a:bodyPr spcFirstLastPara="1" wrap="square" lIns="91425" tIns="91425" rIns="91425" bIns="91425" anchor="t" anchorCtr="0">
            <a:noAutofit/>
          </a:bodyPr>
          <a:lstStyle/>
          <a:p>
            <a:pPr marL="0" lvl="0" indent="0"/>
            <a:r>
              <a:rPr lang="en-US" sz="1600" b="1" dirty="0" smtClean="0"/>
              <a:t>Computers run over a set of commands which are entered in the form of input, which with the advancement of Operating Systems can be entered through various Hardware devices.</a:t>
            </a:r>
          </a:p>
          <a:p>
            <a:pPr marL="0" lvl="0" indent="0"/>
            <a:r>
              <a:rPr lang="en-US" sz="1600" b="1" dirty="0" smtClean="0"/>
              <a:t>Commands in Windows play a crucial role in interacting with the operating system, performing various tasks, and managing system resources efficiently. They provide users with a powerful way to control and customize their computing environment. Commands allow users to execute tasks quickly and automate repetitive operations, improving productivity and efficiency. Additionally, commands provide access to advanced system settings and administrative functions, enabling users to troubleshoot issues, configure system parameters, and perform maintenance tasks effectively. Whether it's managing files and directories, configuring network settings, or diagnosing system problems, Windows offer a versatile and essential toolset for users to navigate and control their computing experience</a:t>
            </a: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428610"/>
            <a:ext cx="8001056" cy="3929090"/>
          </a:xfrm>
          <a:prstGeom prst="rect">
            <a:avLst/>
          </a:prstGeom>
        </p:spPr>
        <p:txBody>
          <a:bodyPr spcFirstLastPara="1" wrap="square" lIns="91425" tIns="91425" rIns="91425" bIns="91425" anchor="t" anchorCtr="0">
            <a:noAutofit/>
          </a:bodyPr>
          <a:lstStyle/>
          <a:p>
            <a:r>
              <a:rPr lang="en-US" sz="1400" b="1" u="sng" dirty="0" smtClean="0">
                <a:solidFill>
                  <a:srgbClr val="FFFF00"/>
                </a:solidFill>
              </a:rPr>
              <a:t>Given below are a few important MS-DOS Windows commands for reference:</a:t>
            </a:r>
          </a:p>
          <a:p>
            <a:r>
              <a:rPr lang="en-US" sz="1400" dirty="0" smtClean="0"/>
              <a:t/>
            </a:r>
            <a:br>
              <a:rPr lang="en-US" sz="1400" dirty="0" smtClean="0"/>
            </a:br>
            <a:endParaRPr lang="en-US" sz="1400" dirty="0"/>
          </a:p>
        </p:txBody>
      </p:sp>
      <p:pic>
        <p:nvPicPr>
          <p:cNvPr id="3074" name="Picture 2"/>
          <p:cNvPicPr>
            <a:picLocks noChangeAspect="1" noChangeArrowheads="1"/>
          </p:cNvPicPr>
          <p:nvPr/>
        </p:nvPicPr>
        <p:blipFill>
          <a:blip r:embed="rId3"/>
          <a:srcRect/>
          <a:stretch>
            <a:fillRect/>
          </a:stretch>
        </p:blipFill>
        <p:spPr bwMode="auto">
          <a:xfrm>
            <a:off x="1071538" y="928676"/>
            <a:ext cx="6429420" cy="349609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 name="Google Shape;265;p31"/>
          <p:cNvGrpSpPr/>
          <p:nvPr/>
        </p:nvGrpSpPr>
        <p:grpSpPr>
          <a:xfrm>
            <a:off x="857224" y="714362"/>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71;p31"/>
          <p:cNvGrpSpPr/>
          <p:nvPr/>
        </p:nvGrpSpPr>
        <p:grpSpPr>
          <a:xfrm>
            <a:off x="5429256" y="1500180"/>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00100" y="1214428"/>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00"/>
                </a:solidFill>
              </a:rPr>
              <a:t>&lt;/</a:t>
            </a:r>
            <a:r>
              <a:rPr lang="en" u="sng" dirty="0" smtClean="0">
                <a:solidFill>
                  <a:srgbClr val="FF0000"/>
                </a:solidFill>
              </a:rPr>
              <a:t>Working</a:t>
            </a:r>
            <a:r>
              <a:rPr lang="en-IN" dirty="0" smtClean="0">
                <a:solidFill>
                  <a:srgbClr val="FFFF00"/>
                </a:solidFill>
              </a:rPr>
              <a:t>/&gt;</a:t>
            </a:r>
            <a:endParaRPr>
              <a:solidFill>
                <a:srgbClr val="FFFF00"/>
              </a:solidFill>
            </a:endParaRPr>
          </a:p>
        </p:txBody>
      </p:sp>
      <p:sp>
        <p:nvSpPr>
          <p:cNvPr id="275" name="Google Shape;275;p31"/>
          <p:cNvSpPr txBox="1">
            <a:spLocks noGrp="1"/>
          </p:cNvSpPr>
          <p:nvPr>
            <p:ph type="title" idx="2"/>
          </p:nvPr>
        </p:nvSpPr>
        <p:spPr>
          <a:xfrm>
            <a:off x="5643570" y="1714494"/>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02</a:t>
            </a:r>
            <a:endParaRPr/>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endParaRPr sz="3600">
              <a:solidFill>
                <a:schemeClr val="l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endParaRPr sz="3600">
              <a:solidFill>
                <a:schemeClr val="accent1"/>
              </a:solidFill>
            </a:endParaRPr>
          </a:p>
        </p:txBody>
      </p:sp>
      <p:sp>
        <p:nvSpPr>
          <p:cNvPr id="14" name="TextBox 13"/>
          <p:cNvSpPr txBox="1"/>
          <p:nvPr/>
        </p:nvSpPr>
        <p:spPr>
          <a:xfrm>
            <a:off x="1142976" y="2214560"/>
            <a:ext cx="3857652" cy="1384995"/>
          </a:xfrm>
          <a:prstGeom prst="rect">
            <a:avLst/>
          </a:prstGeom>
          <a:noFill/>
        </p:spPr>
        <p:txBody>
          <a:bodyPr wrap="square" rtlCol="0">
            <a:spAutoFit/>
          </a:bodyPr>
          <a:lstStyle/>
          <a:p>
            <a:r>
              <a:rPr lang="en-IN" b="1" dirty="0" smtClean="0">
                <a:solidFill>
                  <a:srgbClr val="FF0000"/>
                </a:solidFill>
                <a:latin typeface="Source Code Pro" charset="0"/>
                <a:ea typeface="Source Code Pro" charset="0"/>
              </a:rPr>
              <a:t>1)</a:t>
            </a:r>
            <a:r>
              <a:rPr lang="en-IN" b="1" dirty="0" smtClean="0">
                <a:solidFill>
                  <a:schemeClr val="tx1"/>
                </a:solidFill>
                <a:latin typeface="Source Code Pro" charset="0"/>
                <a:ea typeface="Source Code Pro" charset="0"/>
              </a:rPr>
              <a:t>Architecture Of Windows</a:t>
            </a:r>
          </a:p>
          <a:p>
            <a:r>
              <a:rPr lang="en-IN" b="1" dirty="0" smtClean="0">
                <a:solidFill>
                  <a:srgbClr val="FF0000"/>
                </a:solidFill>
                <a:latin typeface="Source Code Pro" charset="0"/>
                <a:ea typeface="Source Code Pro" charset="0"/>
              </a:rPr>
              <a:t>2)</a:t>
            </a:r>
            <a:r>
              <a:rPr lang="en-IN" b="1" dirty="0" smtClean="0">
                <a:solidFill>
                  <a:schemeClr val="tx1"/>
                </a:solidFill>
                <a:latin typeface="Source Code Pro" charset="0"/>
                <a:ea typeface="Source Code Pro" charset="0"/>
              </a:rPr>
              <a:t>Process synchronisation</a:t>
            </a:r>
          </a:p>
          <a:p>
            <a:r>
              <a:rPr lang="en-IN" b="1" dirty="0" smtClean="0">
                <a:solidFill>
                  <a:srgbClr val="FF0000"/>
                </a:solidFill>
                <a:latin typeface="Source Code Pro" charset="0"/>
                <a:ea typeface="Source Code Pro" charset="0"/>
              </a:rPr>
              <a:t>3)</a:t>
            </a:r>
            <a:r>
              <a:rPr lang="en-IN" b="1" dirty="0" smtClean="0">
                <a:solidFill>
                  <a:schemeClr val="tx1"/>
                </a:solidFill>
                <a:latin typeface="Source Code Pro" charset="0"/>
                <a:ea typeface="Source Code Pro" charset="0"/>
              </a:rPr>
              <a:t>Deadlock handling</a:t>
            </a:r>
          </a:p>
          <a:p>
            <a:r>
              <a:rPr lang="en-IN" b="1" dirty="0" smtClean="0">
                <a:solidFill>
                  <a:srgbClr val="FF0000"/>
                </a:solidFill>
                <a:latin typeface="Source Code Pro" charset="0"/>
                <a:ea typeface="Source Code Pro" charset="0"/>
              </a:rPr>
              <a:t>4)</a:t>
            </a:r>
            <a:r>
              <a:rPr lang="en-IN" b="1" dirty="0" smtClean="0">
                <a:solidFill>
                  <a:schemeClr val="tx1"/>
                </a:solidFill>
                <a:latin typeface="Source Code Pro" charset="0"/>
                <a:ea typeface="Source Code Pro" charset="0"/>
              </a:rPr>
              <a:t>Memory management</a:t>
            </a:r>
          </a:p>
          <a:p>
            <a:r>
              <a:rPr lang="en-IN" b="1" dirty="0" smtClean="0">
                <a:solidFill>
                  <a:srgbClr val="FF0000"/>
                </a:solidFill>
                <a:latin typeface="Source Code Pro" charset="0"/>
                <a:ea typeface="Source Code Pro" charset="0"/>
              </a:rPr>
              <a:t>5)</a:t>
            </a:r>
            <a:r>
              <a:rPr lang="en-IN" b="1" dirty="0" smtClean="0">
                <a:solidFill>
                  <a:schemeClr val="tx1"/>
                </a:solidFill>
                <a:latin typeface="Source Code Pro" charset="0"/>
                <a:ea typeface="Source Code Pro" charset="0"/>
              </a:rPr>
              <a:t>File management</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285734"/>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Architecture of Windows</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428596" y="714362"/>
            <a:ext cx="8429684" cy="3500462"/>
          </a:xfrm>
          <a:prstGeom prst="rect">
            <a:avLst/>
          </a:prstGeom>
        </p:spPr>
        <p:txBody>
          <a:bodyPr spcFirstLastPara="1" wrap="square" lIns="91425" tIns="91425" rIns="91425" bIns="91425" anchor="t" anchorCtr="0">
            <a:noAutofit/>
          </a:bodyPr>
          <a:lstStyle/>
          <a:p>
            <a:pPr marL="0" lvl="0" indent="0"/>
            <a:r>
              <a:rPr lang="en-US" sz="1400" b="1" dirty="0" smtClean="0"/>
              <a:t>There are different ways to organize an operating system. One way is to create the operating system as a big application that runs on a computer such as a user application. However, this is not the way that modern operating systems were created, instead consisting of several layers, in which each layer has a specific task.</a:t>
            </a:r>
          </a:p>
          <a:p>
            <a:pPr marL="0" lvl="0" indent="0"/>
            <a:r>
              <a:rPr lang="en-US" sz="1400" b="1" dirty="0" smtClean="0"/>
              <a:t>The architecture of the Windows operating system is a layered system with the two main components of user mode and kernel mode. User applications run in user mode, while processes belonging to the operating system run in kernel mode. </a:t>
            </a:r>
            <a:endParaRPr lang="en-IN" sz="1400" b="1" u="sng" dirty="0" smtClean="0">
              <a:solidFill>
                <a:schemeClr val="tx2"/>
              </a:solidFill>
              <a:latin typeface="Source Code Pro" charset="0"/>
              <a:ea typeface="Source Code Pro" charset="0"/>
            </a:endParaRPr>
          </a:p>
        </p:txBody>
      </p:sp>
      <p:pic>
        <p:nvPicPr>
          <p:cNvPr id="4" name="Picture 2"/>
          <p:cNvPicPr>
            <a:picLocks noChangeAspect="1" noChangeArrowheads="1"/>
          </p:cNvPicPr>
          <p:nvPr/>
        </p:nvPicPr>
        <p:blipFill>
          <a:blip r:embed="rId3"/>
          <a:srcRect/>
          <a:stretch>
            <a:fillRect/>
          </a:stretch>
        </p:blipFill>
        <p:spPr bwMode="auto">
          <a:xfrm>
            <a:off x="1500166" y="2643188"/>
            <a:ext cx="4743860" cy="1804214"/>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Google Shape;254;p30"/>
          <p:cNvGrpSpPr/>
          <p:nvPr/>
        </p:nvGrpSpPr>
        <p:grpSpPr>
          <a:xfrm>
            <a:off x="4806625" y="1238875"/>
            <a:ext cx="3617313" cy="3166995"/>
            <a:chOff x="1054825" y="1029588"/>
            <a:chExt cx="6665400" cy="7569300"/>
          </a:xfrm>
        </p:grpSpPr>
        <p:sp>
          <p:nvSpPr>
            <p:cNvPr id="255" name="Google Shape;255;p30"/>
            <p:cNvSpPr/>
            <p:nvPr/>
          </p:nvSpPr>
          <p:spPr>
            <a:xfrm>
              <a:off x="1054825" y="1029588"/>
              <a:ext cx="6665400" cy="7569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054825" y="1029588"/>
              <a:ext cx="6665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00"/>
                </a:solidFill>
              </a:rPr>
              <a:t>&lt;/</a:t>
            </a:r>
            <a:r>
              <a:rPr lang="en" u="sng" dirty="0" smtClean="0">
                <a:solidFill>
                  <a:srgbClr val="FF0000"/>
                </a:solidFill>
              </a:rPr>
              <a:t>Aim of the project</a:t>
            </a:r>
            <a:r>
              <a:rPr lang="en" dirty="0" smtClean="0">
                <a:solidFill>
                  <a:srgbClr val="FFFF00"/>
                </a:solidFill>
              </a:rPr>
              <a:t>/&gt;</a:t>
            </a:r>
            <a:endParaRPr>
              <a:solidFill>
                <a:srgbClr val="FFFF00"/>
              </a:solidFill>
            </a:endParaRPr>
          </a:p>
        </p:txBody>
      </p:sp>
      <p:sp>
        <p:nvSpPr>
          <p:cNvPr id="258" name="Google Shape;258;p30"/>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b="1" dirty="0" smtClean="0"/>
              <a:t>This project aims to research about the most popular operating system in the world, Windows .</a:t>
            </a:r>
          </a:p>
          <a:p>
            <a:pPr marL="0" lvl="0" indent="0" algn="l" rtl="0">
              <a:spcBef>
                <a:spcPts val="0"/>
              </a:spcBef>
              <a:spcAft>
                <a:spcPts val="0"/>
              </a:spcAft>
              <a:buNone/>
            </a:pPr>
            <a:endParaRPr lang="en-IN" sz="1400" b="1" dirty="0" smtClean="0"/>
          </a:p>
          <a:p>
            <a:pPr marL="0" lvl="0" indent="0" algn="l" rtl="0">
              <a:spcBef>
                <a:spcPts val="0"/>
              </a:spcBef>
              <a:spcAft>
                <a:spcPts val="0"/>
              </a:spcAft>
              <a:buNone/>
            </a:pPr>
            <a:r>
              <a:rPr lang="en-IN" sz="1400" b="1" dirty="0" smtClean="0"/>
              <a:t>How Windows evolved from decade to decade , its architecture ,its inner workings , its backup and security ,</a:t>
            </a:r>
          </a:p>
          <a:p>
            <a:pPr marL="0" lvl="0" indent="0" algn="l" rtl="0">
              <a:spcBef>
                <a:spcPts val="0"/>
              </a:spcBef>
              <a:spcAft>
                <a:spcPts val="0"/>
              </a:spcAft>
              <a:buNone/>
            </a:pPr>
            <a:r>
              <a:rPr lang="en-IN" sz="1400" b="1" dirty="0" smtClean="0"/>
              <a:t>Its explicit features , how it captured the world and the future ahead , all will be covered in this project.</a:t>
            </a:r>
          </a:p>
          <a:p>
            <a:pPr marL="0" lvl="0" indent="0" algn="l" rtl="0">
              <a:spcBef>
                <a:spcPts val="0"/>
              </a:spcBef>
              <a:spcAft>
                <a:spcPts val="0"/>
              </a:spcAft>
              <a:buNone/>
            </a:pPr>
            <a:endParaRPr lang="en-IN" dirty="0" smtClean="0"/>
          </a:p>
        </p:txBody>
      </p:sp>
      <p:pic>
        <p:nvPicPr>
          <p:cNvPr id="260" name="Google Shape;260;p30"/>
          <p:cNvPicPr preferRelativeResize="0"/>
          <p:nvPr/>
        </p:nvPicPr>
        <p:blipFill>
          <a:blip r:embed="rId3">
            <a:alphaModFix/>
          </a:blip>
          <a:stretch>
            <a:fillRect/>
          </a:stretch>
        </p:blipFill>
        <p:spPr>
          <a:xfrm>
            <a:off x="5061456" y="1714494"/>
            <a:ext cx="3107651" cy="2498691"/>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357158" y="357172"/>
            <a:ext cx="5429288" cy="3857652"/>
          </a:xfrm>
          <a:prstGeom prst="rect">
            <a:avLst/>
          </a:prstGeom>
        </p:spPr>
        <p:txBody>
          <a:bodyPr spcFirstLastPara="1" wrap="square" lIns="91425" tIns="91425" rIns="91425" bIns="91425" anchor="t" anchorCtr="0">
            <a:noAutofit/>
          </a:bodyPr>
          <a:lstStyle/>
          <a:p>
            <a:pPr marL="0" lvl="0" indent="0"/>
            <a:r>
              <a:rPr lang="en-US" sz="2000" b="1" u="sng" dirty="0" smtClean="0">
                <a:solidFill>
                  <a:srgbClr val="FF0000"/>
                </a:solidFill>
              </a:rPr>
              <a:t>User mode </a:t>
            </a:r>
          </a:p>
          <a:p>
            <a:pPr marL="0" lvl="0" indent="0"/>
            <a:endParaRPr lang="en-US" sz="2000" b="1" u="sng" dirty="0" smtClean="0">
              <a:solidFill>
                <a:srgbClr val="FF0000"/>
              </a:solidFill>
            </a:endParaRPr>
          </a:p>
          <a:p>
            <a:pPr marL="0" lvl="0" indent="0"/>
            <a:r>
              <a:rPr lang="en-US" sz="1600" b="1" dirty="0" smtClean="0"/>
              <a:t>To protect the operating system from user applications, which can damage or critical alter data belonging to Windows operating system, applications runs in user mode. User mode also protects applications against each other.</a:t>
            </a:r>
          </a:p>
          <a:p>
            <a:pPr marL="0" lvl="0" indent="0"/>
            <a:r>
              <a:rPr lang="en-US" sz="1600" b="1" dirty="0" smtClean="0"/>
              <a:t>Applications in user mode communicate with the kernel through the Windows API and access the hardware through the operating system. Applications in user mode cannot access data in other applications memory unless through Windows API.</a:t>
            </a:r>
            <a:endParaRPr lang="en-IN" sz="1600" b="1" u="sng" dirty="0" smtClean="0">
              <a:solidFill>
                <a:schemeClr val="tx2"/>
              </a:solidFill>
              <a:latin typeface="Source Code Pro" charset="0"/>
              <a:ea typeface="Source Code Pro" charset="0"/>
            </a:endParaRPr>
          </a:p>
        </p:txBody>
      </p:sp>
      <p:pic>
        <p:nvPicPr>
          <p:cNvPr id="6146" name="Picture 2"/>
          <p:cNvPicPr>
            <a:picLocks noChangeAspect="1" noChangeArrowheads="1"/>
          </p:cNvPicPr>
          <p:nvPr/>
        </p:nvPicPr>
        <p:blipFill>
          <a:blip r:embed="rId3"/>
          <a:srcRect/>
          <a:stretch>
            <a:fillRect/>
          </a:stretch>
        </p:blipFill>
        <p:spPr bwMode="auto">
          <a:xfrm>
            <a:off x="5786446" y="1142990"/>
            <a:ext cx="2786082" cy="2583649"/>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428610"/>
            <a:ext cx="4357718" cy="3857652"/>
          </a:xfrm>
          <a:prstGeom prst="rect">
            <a:avLst/>
          </a:prstGeom>
        </p:spPr>
        <p:txBody>
          <a:bodyPr spcFirstLastPara="1" wrap="square" lIns="91425" tIns="91425" rIns="91425" bIns="91425" anchor="t" anchorCtr="0">
            <a:noAutofit/>
          </a:bodyPr>
          <a:lstStyle/>
          <a:p>
            <a:pPr marL="0" lvl="0" indent="0"/>
            <a:r>
              <a:rPr lang="en-US" sz="2000" b="1" u="sng" dirty="0" smtClean="0">
                <a:solidFill>
                  <a:srgbClr val="FF0000"/>
                </a:solidFill>
              </a:rPr>
              <a:t>Kernel Mode</a:t>
            </a:r>
          </a:p>
          <a:p>
            <a:pPr marL="0" lvl="0" indent="0"/>
            <a:endParaRPr lang="en-US" sz="2000" b="1" u="sng" dirty="0" smtClean="0">
              <a:solidFill>
                <a:srgbClr val="FF0000"/>
              </a:solidFill>
            </a:endParaRPr>
          </a:p>
          <a:p>
            <a:pPr marL="0" lvl="0" indent="0"/>
            <a:r>
              <a:rPr lang="en-US" sz="1600" b="1" dirty="0" smtClean="0"/>
              <a:t>Processes in kernel mode have full access to the hardware and system resources. To get good security, processes in kernel mode runs in a protected area of memory.</a:t>
            </a:r>
          </a:p>
          <a:p>
            <a:pPr marL="0" lvl="0" indent="0"/>
            <a:r>
              <a:rPr lang="en-US" sz="1600" b="1" dirty="0" smtClean="0"/>
              <a:t>The purpose of the kernel mode is to prevent applications in the user mode from being able to access critical areas of the operating system. Applications in the user mode must get help from the kernel mode to perform these kinds of operations</a:t>
            </a:r>
          </a:p>
          <a:p>
            <a:pPr marL="0" lvl="0" indent="0"/>
            <a:endParaRPr lang="en-US" sz="1600" dirty="0" smtClean="0"/>
          </a:p>
          <a:p>
            <a:pPr marL="0" lvl="0" indent="0"/>
            <a:endParaRPr lang="en-US" sz="1600" dirty="0" smtClean="0"/>
          </a:p>
          <a:p>
            <a:pPr marL="0" lvl="0" indent="0"/>
            <a:endParaRPr lang="en-US" sz="1600" dirty="0" smtClean="0"/>
          </a:p>
          <a:p>
            <a:pPr marL="0" lvl="0" indent="0"/>
            <a:endParaRPr lang="en-US" sz="1600" dirty="0" smtClean="0"/>
          </a:p>
          <a:p>
            <a:pPr marL="0" lvl="0" indent="0"/>
            <a:endParaRPr lang="en-US" sz="1600" dirty="0" smtClean="0"/>
          </a:p>
        </p:txBody>
      </p:sp>
      <p:pic>
        <p:nvPicPr>
          <p:cNvPr id="7170" name="Picture 2"/>
          <p:cNvPicPr>
            <a:picLocks noChangeAspect="1" noChangeArrowheads="1"/>
          </p:cNvPicPr>
          <p:nvPr/>
        </p:nvPicPr>
        <p:blipFill>
          <a:blip r:embed="rId3"/>
          <a:srcRect/>
          <a:stretch>
            <a:fillRect/>
          </a:stretch>
        </p:blipFill>
        <p:spPr bwMode="auto">
          <a:xfrm>
            <a:off x="4857752" y="1142990"/>
            <a:ext cx="3786214" cy="250033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285734"/>
            <a:ext cx="8072494" cy="3857652"/>
          </a:xfrm>
          <a:prstGeom prst="rect">
            <a:avLst/>
          </a:prstGeom>
        </p:spPr>
        <p:txBody>
          <a:bodyPr spcFirstLastPara="1" wrap="square" lIns="91425" tIns="91425" rIns="91425" bIns="91425" anchor="t" anchorCtr="0">
            <a:noAutofit/>
          </a:bodyPr>
          <a:lstStyle/>
          <a:p>
            <a:pPr marL="0" lvl="0" indent="0"/>
            <a:r>
              <a:rPr lang="en-US" sz="1800" b="1" u="sng" dirty="0" smtClean="0">
                <a:solidFill>
                  <a:srgbClr val="FF0000"/>
                </a:solidFill>
              </a:rPr>
              <a:t>Windows Executive Services:</a:t>
            </a:r>
          </a:p>
          <a:p>
            <a:pPr marL="0" lvl="0" indent="0"/>
            <a:r>
              <a:rPr lang="en-US" sz="1600" b="1" dirty="0" smtClean="0">
                <a:solidFill>
                  <a:schemeClr val="tx1"/>
                </a:solidFill>
              </a:rPr>
              <a:t>Executive Services are services in the Windows operating system that help applications in the user mode to run on the computer system. Executive services include many basic services in the Windows operating system.</a:t>
            </a:r>
          </a:p>
          <a:p>
            <a:pPr marL="0" lvl="0" indent="0"/>
            <a:r>
              <a:rPr lang="en-US" sz="1600" b="1" dirty="0" smtClean="0">
                <a:solidFill>
                  <a:schemeClr val="tx1"/>
                </a:solidFill>
              </a:rPr>
              <a:t>The executive services in Windows are in kernel mode. he executive services do central services for the operating system, including the management of processes and threads, memory management and processing of input/output.</a:t>
            </a:r>
          </a:p>
          <a:p>
            <a:pPr marL="0" lvl="0" indent="0"/>
            <a:endParaRPr lang="en-US" sz="1600" b="1" u="sng" dirty="0" smtClean="0">
              <a:solidFill>
                <a:srgbClr val="FFFF00"/>
              </a:solidFill>
            </a:endParaRPr>
          </a:p>
          <a:p>
            <a:pPr marL="0" lvl="0" indent="0"/>
            <a:r>
              <a:rPr lang="en-US" sz="1600" b="1" u="sng" dirty="0" smtClean="0">
                <a:solidFill>
                  <a:srgbClr val="FFFF00"/>
                </a:solidFill>
              </a:rPr>
              <a:t>Some of the main components of the Windows Executive Services: </a:t>
            </a:r>
            <a:r>
              <a:rPr lang="en-US" sz="1600" b="1" dirty="0" smtClean="0">
                <a:solidFill>
                  <a:schemeClr val="tx1"/>
                </a:solidFill>
              </a:rPr>
              <a:t> 1)Object Manager </a:t>
            </a:r>
          </a:p>
          <a:p>
            <a:pPr marL="0" lvl="0" indent="0"/>
            <a:r>
              <a:rPr lang="en-US" sz="1600" b="1" dirty="0" smtClean="0">
                <a:solidFill>
                  <a:schemeClr val="tx1"/>
                </a:solidFill>
              </a:rPr>
              <a:t>2)Configuration Manager </a:t>
            </a:r>
          </a:p>
          <a:p>
            <a:pPr marL="0" lvl="0" indent="0"/>
            <a:r>
              <a:rPr lang="en-US" sz="1600" b="1" dirty="0" smtClean="0">
                <a:solidFill>
                  <a:schemeClr val="tx1"/>
                </a:solidFill>
              </a:rPr>
              <a:t>3)Process and thread Manager </a:t>
            </a:r>
          </a:p>
          <a:p>
            <a:pPr marL="0" lvl="0" indent="0"/>
            <a:r>
              <a:rPr lang="en-US" sz="1600" b="1" dirty="0" smtClean="0">
                <a:solidFill>
                  <a:schemeClr val="tx1"/>
                </a:solidFill>
              </a:rPr>
              <a:t>4)Input/output Manager </a:t>
            </a:r>
          </a:p>
          <a:p>
            <a:pPr marL="0" lvl="0" indent="0"/>
            <a:r>
              <a:rPr lang="en-US" sz="1600" b="1" dirty="0" smtClean="0">
                <a:solidFill>
                  <a:schemeClr val="tx1"/>
                </a:solidFill>
              </a:rPr>
              <a:t>5)Installation and Memory Manager </a:t>
            </a:r>
          </a:p>
          <a:p>
            <a:pPr marL="0" lvl="0" indent="0"/>
            <a:r>
              <a:rPr lang="en-US" sz="1600" b="1" dirty="0" smtClean="0">
                <a:solidFill>
                  <a:schemeClr val="tx1"/>
                </a:solidFill>
              </a:rPr>
              <a:t>6)Cache Manager and Power Manager</a:t>
            </a:r>
          </a:p>
          <a:p>
            <a:pPr marL="0" lvl="0" indent="0"/>
            <a:endParaRPr lang="en-US" sz="1600" dirty="0" smtClean="0"/>
          </a:p>
          <a:p>
            <a:pPr marL="0" lvl="0" indent="0"/>
            <a:endParaRPr lang="en-US" sz="1600" dirty="0" smtClean="0"/>
          </a:p>
          <a:p>
            <a:pPr marL="0" lvl="0" indent="0"/>
            <a:endParaRPr lang="en-US" sz="16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357158" y="357172"/>
            <a:ext cx="5143536" cy="3857652"/>
          </a:xfrm>
          <a:prstGeom prst="rect">
            <a:avLst/>
          </a:prstGeom>
        </p:spPr>
        <p:txBody>
          <a:bodyPr spcFirstLastPara="1" wrap="square" lIns="91425" tIns="91425" rIns="91425" bIns="91425" anchor="t" anchorCtr="0">
            <a:noAutofit/>
          </a:bodyPr>
          <a:lstStyle/>
          <a:p>
            <a:pPr marL="0" lvl="0" indent="0"/>
            <a:r>
              <a:rPr lang="en-US" sz="1800" b="1" u="sng" dirty="0" smtClean="0">
                <a:solidFill>
                  <a:srgbClr val="FF0000"/>
                </a:solidFill>
              </a:rPr>
              <a:t>Hardware abstraction layer:</a:t>
            </a:r>
            <a:endParaRPr lang="en-US" sz="1800" b="1" dirty="0" smtClean="0"/>
          </a:p>
          <a:p>
            <a:pPr marL="0" lvl="0" indent="0"/>
            <a:r>
              <a:rPr lang="en-US" sz="1400" b="1" dirty="0" smtClean="0"/>
              <a:t>Hardware Abstractions are a set of routines that give applications access to hardware devices regardless of which manufacturer the equipment belongs to.</a:t>
            </a:r>
          </a:p>
          <a:p>
            <a:pPr marL="0" lvl="0" indent="0"/>
            <a:endParaRPr lang="en-US" sz="1400" b="1" dirty="0" smtClean="0"/>
          </a:p>
          <a:p>
            <a:pPr marL="0" lvl="0" indent="0"/>
            <a:r>
              <a:rPr lang="en-US" sz="1400" b="1" dirty="0" smtClean="0"/>
              <a:t>HAL is a layer between the physical hardware and the software that runs on the operating system. On a PC, HAL can be seen as a driver for the motherboard that allows instructions from high-level programming language to communicate with low-level components like hardware.</a:t>
            </a:r>
          </a:p>
          <a:p>
            <a:pPr marL="0" lvl="0" indent="0"/>
            <a:r>
              <a:rPr lang="en-US" sz="1400" b="1" dirty="0" smtClean="0"/>
              <a:t>A task for HAL is to get the Windows operating system to be able to work with different hardware platforms.     </a:t>
            </a:r>
          </a:p>
          <a:p>
            <a:pPr marL="0" lvl="0" indent="0"/>
            <a:endParaRPr lang="en-US" sz="1400" dirty="0" smtClean="0"/>
          </a:p>
          <a:p>
            <a:pPr marL="0" lvl="0" indent="0"/>
            <a:endParaRPr lang="en-US" sz="1600" dirty="0" smtClean="0"/>
          </a:p>
        </p:txBody>
      </p:sp>
      <p:pic>
        <p:nvPicPr>
          <p:cNvPr id="2050" name="Picture 2"/>
          <p:cNvPicPr>
            <a:picLocks noChangeAspect="1" noChangeArrowheads="1"/>
          </p:cNvPicPr>
          <p:nvPr/>
        </p:nvPicPr>
        <p:blipFill>
          <a:blip r:embed="rId3"/>
          <a:srcRect/>
          <a:stretch>
            <a:fillRect/>
          </a:stretch>
        </p:blipFill>
        <p:spPr bwMode="auto">
          <a:xfrm>
            <a:off x="5357818" y="714362"/>
            <a:ext cx="3143272" cy="3286148"/>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428610"/>
            <a:ext cx="8072494" cy="3857652"/>
          </a:xfrm>
          <a:prstGeom prst="rect">
            <a:avLst/>
          </a:prstGeom>
        </p:spPr>
        <p:txBody>
          <a:bodyPr spcFirstLastPara="1" wrap="square" lIns="91425" tIns="91425" rIns="91425" bIns="91425" anchor="t" anchorCtr="0">
            <a:noAutofit/>
          </a:bodyPr>
          <a:lstStyle/>
          <a:p>
            <a:pPr marL="0" lvl="0" indent="0"/>
            <a:r>
              <a:rPr lang="en-US" sz="1800" b="1" u="sng" dirty="0" smtClean="0">
                <a:solidFill>
                  <a:srgbClr val="FF0000"/>
                </a:solidFill>
              </a:rPr>
              <a:t>Device Drivers:</a:t>
            </a:r>
            <a:endParaRPr lang="en-US" sz="1800" b="1" u="sng" dirty="0" smtClean="0"/>
          </a:p>
          <a:p>
            <a:pPr marL="0" lvl="0" indent="0"/>
            <a:r>
              <a:rPr lang="en-US" sz="1600" b="1" dirty="0" smtClean="0"/>
              <a:t>Device Drivers are small programs designed to help programs at a higher level to communicate with hardware.</a:t>
            </a:r>
          </a:p>
          <a:p>
            <a:pPr marL="0" lvl="0" indent="0"/>
            <a:r>
              <a:rPr lang="en-US" sz="1600" b="1" dirty="0" smtClean="0"/>
              <a:t>Drivers are control programs that enable communication between hardware devices and the operating system, and are necessary for Windows to communicate with hardware. Device Drivers running in kernel mode, and provide an interface between the input/output manager and hardware. </a:t>
            </a:r>
          </a:p>
          <a:p>
            <a:pPr marL="0" lvl="0" indent="0"/>
            <a:endParaRPr lang="en-US" sz="1600" b="1" u="sng" dirty="0" smtClean="0">
              <a:solidFill>
                <a:srgbClr val="FFFF00"/>
              </a:solidFill>
            </a:endParaRPr>
          </a:p>
          <a:p>
            <a:pPr marL="0" lvl="0" indent="0"/>
            <a:r>
              <a:rPr lang="en-US" sz="1600" b="1" u="sng" dirty="0" smtClean="0">
                <a:solidFill>
                  <a:srgbClr val="FFFF00"/>
                </a:solidFill>
              </a:rPr>
              <a:t>There are several types of drivers. </a:t>
            </a:r>
            <a:r>
              <a:rPr lang="en-US" sz="1600" b="1" dirty="0" smtClean="0"/>
              <a:t></a:t>
            </a:r>
          </a:p>
          <a:p>
            <a:pPr marL="0" lvl="0" indent="0"/>
            <a:r>
              <a:rPr lang="en-US" sz="1600" b="1" dirty="0" smtClean="0">
                <a:solidFill>
                  <a:srgbClr val="FF0000"/>
                </a:solidFill>
              </a:rPr>
              <a:t>1)</a:t>
            </a:r>
            <a:r>
              <a:rPr lang="en-US" sz="1600" b="1" dirty="0" smtClean="0"/>
              <a:t>Drivers for hardware devices</a:t>
            </a:r>
          </a:p>
          <a:p>
            <a:pPr marL="0" lvl="0" indent="0"/>
            <a:r>
              <a:rPr lang="en-US" sz="1600" b="1" dirty="0" smtClean="0"/>
              <a:t></a:t>
            </a:r>
            <a:r>
              <a:rPr lang="en-US" sz="1600" b="1" dirty="0" smtClean="0">
                <a:solidFill>
                  <a:srgbClr val="FF0000"/>
                </a:solidFill>
              </a:rPr>
              <a:t>2)</a:t>
            </a:r>
            <a:r>
              <a:rPr lang="en-US" sz="1600" b="1" dirty="0" smtClean="0"/>
              <a:t>File system drivers </a:t>
            </a:r>
          </a:p>
          <a:p>
            <a:pPr marL="0" lvl="0" indent="0"/>
            <a:r>
              <a:rPr lang="en-US" sz="1600" b="1" dirty="0" smtClean="0"/>
              <a:t></a:t>
            </a:r>
            <a:r>
              <a:rPr lang="en-US" sz="1600" b="1" dirty="0" smtClean="0">
                <a:solidFill>
                  <a:srgbClr val="FF0000"/>
                </a:solidFill>
              </a:rPr>
              <a:t>3)</a:t>
            </a:r>
            <a:r>
              <a:rPr lang="en-US" sz="1600" b="1" dirty="0" smtClean="0"/>
              <a:t>File system filter drivers perform </a:t>
            </a:r>
          </a:p>
          <a:p>
            <a:pPr marL="0" lvl="0" indent="0"/>
            <a:r>
              <a:rPr lang="en-US" sz="1600" b="1" dirty="0" smtClean="0"/>
              <a:t></a:t>
            </a:r>
            <a:r>
              <a:rPr lang="en-US" sz="1600" b="1" dirty="0" smtClean="0">
                <a:solidFill>
                  <a:srgbClr val="FF0000"/>
                </a:solidFill>
              </a:rPr>
              <a:t>4)</a:t>
            </a:r>
            <a:r>
              <a:rPr lang="en-US" sz="1600" b="1" dirty="0" smtClean="0"/>
              <a:t>Protocol drivers</a:t>
            </a:r>
          </a:p>
          <a:p>
            <a:pPr marL="0" lvl="0" indent="0"/>
            <a:endParaRPr lang="en-US" sz="1600" dirty="0" smtClean="0"/>
          </a:p>
        </p:txBody>
      </p:sp>
      <p:pic>
        <p:nvPicPr>
          <p:cNvPr id="3074" name="Picture 2"/>
          <p:cNvPicPr>
            <a:picLocks noChangeAspect="1" noChangeArrowheads="1"/>
          </p:cNvPicPr>
          <p:nvPr/>
        </p:nvPicPr>
        <p:blipFill>
          <a:blip r:embed="rId3"/>
          <a:srcRect/>
          <a:stretch>
            <a:fillRect/>
          </a:stretch>
        </p:blipFill>
        <p:spPr bwMode="auto">
          <a:xfrm>
            <a:off x="5286380" y="2428874"/>
            <a:ext cx="3071834" cy="200026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357172"/>
            <a:ext cx="8072494" cy="3857652"/>
          </a:xfrm>
          <a:prstGeom prst="rect">
            <a:avLst/>
          </a:prstGeom>
        </p:spPr>
        <p:txBody>
          <a:bodyPr spcFirstLastPara="1" wrap="square" lIns="91425" tIns="91425" rIns="91425" bIns="91425" anchor="t" anchorCtr="0">
            <a:noAutofit/>
          </a:bodyPr>
          <a:lstStyle/>
          <a:p>
            <a:pPr marL="0" lvl="0" indent="0"/>
            <a:r>
              <a:rPr lang="en-US" sz="1800" b="1" u="sng" dirty="0" smtClean="0">
                <a:solidFill>
                  <a:srgbClr val="FF0000"/>
                </a:solidFill>
              </a:rPr>
              <a:t>Windows Graphic system</a:t>
            </a:r>
          </a:p>
          <a:p>
            <a:pPr marL="0" lvl="0" indent="0"/>
            <a:r>
              <a:rPr lang="en-US" sz="1400" b="1" dirty="0" smtClean="0"/>
              <a:t>A graphical user interface (GUI) is a type of interface that allows users to communicate with a computer in ways other than using the keyboard. </a:t>
            </a:r>
          </a:p>
          <a:p>
            <a:pPr marL="0" lvl="0" indent="0"/>
            <a:r>
              <a:rPr lang="en-US" sz="1400" b="1" dirty="0" smtClean="0"/>
              <a:t>The window and graphics system implements the graphical user interfaces for Windows. </a:t>
            </a:r>
          </a:p>
          <a:p>
            <a:pPr marL="0" lvl="0" indent="0"/>
            <a:r>
              <a:rPr lang="en-US" sz="1400" b="1" dirty="0" smtClean="0"/>
              <a:t>This system takes care of processing windows, drawing in windows, processing controls such as menus and toolbars, receiving mouse and keyboard input and more.</a:t>
            </a:r>
          </a:p>
        </p:txBody>
      </p:sp>
      <p:pic>
        <p:nvPicPr>
          <p:cNvPr id="1026" name="Picture 2"/>
          <p:cNvPicPr>
            <a:picLocks noChangeAspect="1" noChangeArrowheads="1"/>
          </p:cNvPicPr>
          <p:nvPr/>
        </p:nvPicPr>
        <p:blipFill>
          <a:blip r:embed="rId3"/>
          <a:srcRect/>
          <a:stretch>
            <a:fillRect/>
          </a:stretch>
        </p:blipFill>
        <p:spPr bwMode="auto">
          <a:xfrm>
            <a:off x="571472" y="2357436"/>
            <a:ext cx="4214842" cy="2076803"/>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357158" y="357172"/>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Process Synchronisation</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357158" y="857238"/>
            <a:ext cx="8001056" cy="3500462"/>
          </a:xfrm>
          <a:prstGeom prst="rect">
            <a:avLst/>
          </a:prstGeom>
        </p:spPr>
        <p:txBody>
          <a:bodyPr spcFirstLastPara="1" wrap="square" lIns="91425" tIns="91425" rIns="91425" bIns="91425" anchor="t" anchorCtr="0">
            <a:noAutofit/>
          </a:bodyPr>
          <a:lstStyle/>
          <a:p>
            <a:pPr fontAlgn="base"/>
            <a:r>
              <a:rPr lang="en-US" sz="1600" b="1" dirty="0" smtClean="0"/>
              <a:t>Process Synchronization is the coordination of execution of</a:t>
            </a:r>
          </a:p>
          <a:p>
            <a:pPr fontAlgn="base"/>
            <a:r>
              <a:rPr lang="en-US" sz="1600" b="1" dirty="0" smtClean="0"/>
              <a:t>multiple processes in a multi-process system to ensure that</a:t>
            </a:r>
          </a:p>
          <a:p>
            <a:pPr fontAlgn="base"/>
            <a:r>
              <a:rPr lang="en-US" sz="1600" b="1" dirty="0" smtClean="0"/>
              <a:t>they access shared resources in a controlled and predictable</a:t>
            </a:r>
          </a:p>
          <a:p>
            <a:pPr fontAlgn="base"/>
            <a:r>
              <a:rPr lang="en-US" sz="1600" b="1" dirty="0" smtClean="0"/>
              <a:t>manner. It aims to resolve the problem of race conditions and</a:t>
            </a:r>
          </a:p>
          <a:p>
            <a:pPr fontAlgn="base"/>
            <a:r>
              <a:rPr lang="en-US" sz="1600" b="1" dirty="0" smtClean="0"/>
              <a:t>other synchronization issues in a concurrent system.</a:t>
            </a:r>
          </a:p>
          <a:p>
            <a:pPr fontAlgn="base"/>
            <a:endParaRPr lang="en-US" sz="1600" b="1" dirty="0" smtClean="0"/>
          </a:p>
          <a:p>
            <a:r>
              <a:rPr lang="en-US" sz="1600" b="1" dirty="0" smtClean="0"/>
              <a:t>Windows operating system is a multithreaded kernel that</a:t>
            </a:r>
          </a:p>
          <a:p>
            <a:r>
              <a:rPr lang="en-US" sz="1600" b="1" dirty="0" smtClean="0"/>
              <a:t>provide support for real time application and multiprocessors.</a:t>
            </a:r>
          </a:p>
          <a:p>
            <a:r>
              <a:rPr lang="en-US" sz="1600" b="1" dirty="0" smtClean="0"/>
              <a:t>On a uniprocessor system, Windows provides interrupt masks to</a:t>
            </a:r>
          </a:p>
          <a:p>
            <a:r>
              <a:rPr lang="en-US" sz="1600" b="1" dirty="0" smtClean="0"/>
              <a:t>protect access to global resources. It protects access to</a:t>
            </a:r>
          </a:p>
          <a:p>
            <a:r>
              <a:rPr lang="en-US" sz="1600" b="1" dirty="0" smtClean="0"/>
              <a:t>global resource using spinlock</a:t>
            </a:r>
            <a:r>
              <a:rPr lang="en-US" sz="1600" b="1" smtClean="0"/>
              <a:t>. </a:t>
            </a:r>
            <a:endParaRPr lang="en-US" sz="1600" b="1" dirty="0" smtClean="0"/>
          </a:p>
          <a:p>
            <a:r>
              <a:rPr lang="en-US" sz="1600" dirty="0" smtClean="0"/>
              <a:t/>
            </a:r>
            <a:br>
              <a:rPr lang="en-US" sz="1600" dirty="0" smtClean="0"/>
            </a:br>
            <a:r>
              <a:rPr lang="en-US" sz="1600" dirty="0" smtClean="0"/>
              <a:t/>
            </a:r>
            <a:br>
              <a:rPr lang="en-US" sz="1600" dirty="0" smtClean="0"/>
            </a:br>
            <a:endParaRPr lang="en-US" sz="1600" dirty="0" smtClean="0"/>
          </a:p>
          <a:p>
            <a:pPr marL="0" lvl="0" indent="0"/>
            <a:endParaRPr lang="en-US" sz="1600" b="1" u="sng" dirty="0" smtClean="0">
              <a:solidFill>
                <a:schemeClr val="tx2"/>
              </a:solidFill>
            </a:endParaRP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9" name="Text Placeholder 8"/>
          <p:cNvSpPr>
            <a:spLocks noGrp="1"/>
          </p:cNvSpPr>
          <p:nvPr>
            <p:ph type="body" idx="1"/>
          </p:nvPr>
        </p:nvSpPr>
        <p:spPr>
          <a:xfrm>
            <a:off x="428596" y="428610"/>
            <a:ext cx="8429684" cy="4286280"/>
          </a:xfrm>
        </p:spPr>
        <p:txBody>
          <a:bodyPr/>
          <a:lstStyle/>
          <a:p>
            <a:pPr>
              <a:buNone/>
            </a:pPr>
            <a:r>
              <a:rPr lang="en-IN" sz="2000" b="1" u="sng" dirty="0" smtClean="0">
                <a:solidFill>
                  <a:srgbClr val="FF0000"/>
                </a:solidFill>
              </a:rPr>
              <a:t>Inter process communication:</a:t>
            </a:r>
          </a:p>
          <a:p>
            <a:pPr>
              <a:buNone/>
            </a:pPr>
            <a:r>
              <a:rPr lang="en-US" b="1" dirty="0" smtClean="0"/>
              <a:t>   In Windows, inter process communication (IPC) allows processes to communicate and share data with each other, facilitating cooperation and coordination between different applications running concurrently on the system. Windows provides several mechanisms for inter process communication, each suited to different scenarios and requirements. Here are some commonly used IPC mechanisms in Windows:</a:t>
            </a:r>
          </a:p>
          <a:p>
            <a:pPr>
              <a:buNone/>
            </a:pPr>
            <a:endParaRPr lang="en-US" b="1" u="sng" dirty="0" smtClean="0">
              <a:solidFill>
                <a:schemeClr val="tx2"/>
              </a:solidFill>
            </a:endParaRPr>
          </a:p>
          <a:p>
            <a:pPr>
              <a:buNone/>
            </a:pPr>
            <a:r>
              <a:rPr lang="en-US" b="1" u="sng" dirty="0" smtClean="0">
                <a:solidFill>
                  <a:srgbClr val="FFFF00"/>
                </a:solidFill>
              </a:rPr>
              <a:t>1)Named Pipes:</a:t>
            </a:r>
          </a:p>
          <a:p>
            <a:pPr lvl="1">
              <a:buNone/>
            </a:pPr>
            <a:r>
              <a:rPr lang="en-US" b="1" dirty="0" smtClean="0"/>
              <a:t>   Named pipes provide a communication channel between processes running on the</a:t>
            </a:r>
          </a:p>
          <a:p>
            <a:pPr lvl="1">
              <a:buNone/>
            </a:pPr>
            <a:r>
              <a:rPr lang="en-US" b="1" dirty="0" smtClean="0"/>
              <a:t>   same machine or across a network. They support both synchronous and</a:t>
            </a:r>
          </a:p>
          <a:p>
            <a:pPr lvl="1">
              <a:buNone/>
            </a:pPr>
            <a:r>
              <a:rPr lang="en-US" b="1" dirty="0" smtClean="0"/>
              <a:t>   asynchronous communication ,can be used for one-way or duplex communication.</a:t>
            </a:r>
          </a:p>
          <a:p>
            <a:pPr lvl="1">
              <a:buNone/>
            </a:pPr>
            <a:r>
              <a:rPr lang="en-US" b="1" dirty="0" smtClean="0"/>
              <a:t>   Named pipes are often used for client-server communication, inter-process</a:t>
            </a:r>
          </a:p>
          <a:p>
            <a:pPr lvl="1">
              <a:buNone/>
            </a:pPr>
            <a:r>
              <a:rPr lang="en-US" b="1" dirty="0" smtClean="0"/>
              <a:t>   communication, and communication between processes and services.</a:t>
            </a:r>
          </a:p>
          <a:p>
            <a:pPr>
              <a:buNone/>
            </a:pPr>
            <a:endParaRPr lang="en-US" b="1" u="sng" dirty="0" smtClean="0">
              <a:solidFill>
                <a:schemeClr val="tx2"/>
              </a:solidFill>
            </a:endParaRPr>
          </a:p>
          <a:p>
            <a:pPr>
              <a:buNone/>
            </a:pPr>
            <a:r>
              <a:rPr lang="en-US" b="1" u="sng" dirty="0" smtClean="0">
                <a:solidFill>
                  <a:srgbClr val="FFFF00"/>
                </a:solidFill>
              </a:rPr>
              <a:t>2.Windows Sockets (Winsock):</a:t>
            </a:r>
          </a:p>
          <a:p>
            <a:pPr lvl="1">
              <a:buNone/>
            </a:pPr>
            <a:r>
              <a:rPr lang="en-US" b="1" dirty="0" smtClean="0"/>
              <a:t>   Windows Sockets (Winsock) is a standard API for network communication in</a:t>
            </a:r>
          </a:p>
          <a:p>
            <a:pPr lvl="1">
              <a:buNone/>
            </a:pPr>
            <a:r>
              <a:rPr lang="en-US" b="1" dirty="0" smtClean="0"/>
              <a:t>   Windows. It enables processes to communicate over TCP/IP and other network</a:t>
            </a:r>
          </a:p>
          <a:p>
            <a:pPr lvl="1">
              <a:buNone/>
            </a:pPr>
            <a:r>
              <a:rPr lang="en-US" b="1" dirty="0" smtClean="0"/>
              <a:t>   protocols.</a:t>
            </a:r>
          </a:p>
          <a:p>
            <a:pPr lvl="1">
              <a:buNone/>
            </a:pPr>
            <a:r>
              <a:rPr lang="en-US" b="1" dirty="0" smtClean="0"/>
              <a:t>   Winsock provides a versatile and widely-used mechanism for inter process</a:t>
            </a:r>
          </a:p>
          <a:p>
            <a:pPr lvl="1">
              <a:buNone/>
            </a:pPr>
            <a:r>
              <a:rPr lang="en-US" b="1" dirty="0" smtClean="0"/>
              <a:t>   communication, especially for client-server applications and networked</a:t>
            </a:r>
          </a:p>
          <a:p>
            <a:pPr lvl="1">
              <a:buNone/>
            </a:pPr>
            <a:r>
              <a:rPr lang="en-US" b="1" dirty="0" smtClean="0"/>
              <a:t>   services.</a:t>
            </a:r>
          </a:p>
          <a:p>
            <a:pPr>
              <a:buNone/>
            </a:pPr>
            <a:endParaRPr lang="en-US" sz="1400" b="1" u="sng" dirty="0" smtClean="0">
              <a:solidFill>
                <a:srgbClr val="C0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428596" y="285734"/>
            <a:ext cx="8286808" cy="4286280"/>
          </a:xfrm>
        </p:spPr>
        <p:txBody>
          <a:bodyPr/>
          <a:lstStyle/>
          <a:p>
            <a:pPr>
              <a:buNone/>
            </a:pPr>
            <a:r>
              <a:rPr lang="en-US" b="1" u="sng" dirty="0" smtClean="0">
                <a:solidFill>
                  <a:srgbClr val="FFFF00"/>
                </a:solidFill>
              </a:rPr>
              <a:t>3.Shared Memory:</a:t>
            </a:r>
          </a:p>
          <a:p>
            <a:pPr lvl="1">
              <a:buNone/>
            </a:pPr>
            <a:r>
              <a:rPr lang="en-US" b="1" dirty="0" smtClean="0"/>
              <a:t>   Shared memory allows processes to share memory regions, enabling efficient and</a:t>
            </a:r>
          </a:p>
          <a:p>
            <a:pPr lvl="1">
              <a:buNone/>
            </a:pPr>
            <a:r>
              <a:rPr lang="en-US" b="1" dirty="0" smtClean="0"/>
              <a:t>   high-speed data exchange. Processes can read from and write to shared memory</a:t>
            </a:r>
          </a:p>
          <a:p>
            <a:pPr lvl="1">
              <a:buNone/>
            </a:pPr>
            <a:r>
              <a:rPr lang="en-US" b="1" dirty="0" smtClean="0"/>
              <a:t>   locations, avoiding the overhead of copying data between processes.</a:t>
            </a:r>
          </a:p>
          <a:p>
            <a:pPr lvl="1">
              <a:buNone/>
            </a:pPr>
            <a:r>
              <a:rPr lang="en-US" b="1" dirty="0" smtClean="0"/>
              <a:t>   Shared memory is often used for inter process communication in performance</a:t>
            </a:r>
          </a:p>
          <a:p>
            <a:pPr lvl="1">
              <a:buNone/>
            </a:pPr>
            <a:r>
              <a:rPr lang="en-US" b="1" dirty="0" smtClean="0"/>
              <a:t>   critical applications such as multimedia processing and real-time systems.</a:t>
            </a:r>
          </a:p>
          <a:p>
            <a:pPr>
              <a:buNone/>
            </a:pPr>
            <a:r>
              <a:rPr lang="en-US" b="1" u="sng" dirty="0" smtClean="0">
                <a:solidFill>
                  <a:srgbClr val="FFFF00"/>
                </a:solidFill>
              </a:rPr>
              <a:t>4.Message Queues:</a:t>
            </a:r>
          </a:p>
          <a:p>
            <a:pPr lvl="1">
              <a:buNone/>
            </a:pPr>
            <a:r>
              <a:rPr lang="en-US" b="1" dirty="0" smtClean="0"/>
              <a:t>   Windows supports message queues for asynchronous communication between</a:t>
            </a:r>
          </a:p>
          <a:p>
            <a:pPr lvl="1">
              <a:buNone/>
            </a:pPr>
            <a:r>
              <a:rPr lang="en-US" b="1" dirty="0" smtClean="0"/>
              <a:t>   processes. Processes can send messages to and receive messages from message     queues, allowing for loosely-coupled communication.</a:t>
            </a:r>
          </a:p>
          <a:p>
            <a:pPr lvl="1">
              <a:buNone/>
            </a:pPr>
            <a:r>
              <a:rPr lang="en-US" b="1" dirty="0" smtClean="0"/>
              <a:t>   Message queues are suitable for scenarios where processes need to exchange\</a:t>
            </a:r>
          </a:p>
          <a:p>
            <a:pPr lvl="1">
              <a:buNone/>
            </a:pPr>
            <a:r>
              <a:rPr lang="en-US" b="1" dirty="0" smtClean="0"/>
              <a:t>   messages asynchronously ,such as event notification and </a:t>
            </a:r>
            <a:r>
              <a:rPr lang="en-US" b="1" dirty="0" err="1" smtClean="0"/>
              <a:t>interprocess</a:t>
            </a:r>
            <a:r>
              <a:rPr lang="en-US" b="1" dirty="0" smtClean="0"/>
              <a:t> coordination.</a:t>
            </a:r>
          </a:p>
          <a:p>
            <a:pPr>
              <a:buNone/>
            </a:pPr>
            <a:r>
              <a:rPr lang="en-US" b="1" u="sng" dirty="0" smtClean="0">
                <a:solidFill>
                  <a:srgbClr val="FFFF00"/>
                </a:solidFill>
              </a:rPr>
              <a:t>5.Remote Procedure Calls (RPC):</a:t>
            </a:r>
          </a:p>
          <a:p>
            <a:pPr lvl="1">
              <a:buNone/>
            </a:pPr>
            <a:r>
              <a:rPr lang="en-US" b="1" dirty="0" smtClean="0"/>
              <a:t>   Remote Procedure Calls (RPC) enable processes to call functions or procedures</a:t>
            </a:r>
          </a:p>
          <a:p>
            <a:pPr lvl="1">
              <a:buNone/>
            </a:pPr>
            <a:r>
              <a:rPr lang="en-US" b="1" dirty="0" smtClean="0"/>
              <a:t>   in other processes as if they were local, abstracting the complexities of</a:t>
            </a:r>
          </a:p>
          <a:p>
            <a:pPr lvl="1">
              <a:buNone/>
            </a:pPr>
            <a:r>
              <a:rPr lang="en-US" b="1" dirty="0" smtClean="0"/>
              <a:t>   inter-process communication.</a:t>
            </a:r>
          </a:p>
          <a:p>
            <a:pPr lvl="1">
              <a:buNone/>
            </a:pPr>
            <a:r>
              <a:rPr lang="en-US" b="1" dirty="0" smtClean="0"/>
              <a:t>   RPC is commonly used for distributed computing, client-server communication,</a:t>
            </a:r>
          </a:p>
          <a:p>
            <a:pPr lvl="1">
              <a:buNone/>
            </a:pPr>
            <a:r>
              <a:rPr lang="en-US" b="1" dirty="0" smtClean="0"/>
              <a:t>   and inter-process communication in distributed systems.</a:t>
            </a:r>
          </a:p>
          <a:p>
            <a:pPr>
              <a:buNone/>
            </a:pPr>
            <a:r>
              <a:rPr lang="en-US" b="1" u="sng" dirty="0" smtClean="0">
                <a:solidFill>
                  <a:srgbClr val="FFFF00"/>
                </a:solidFill>
              </a:rPr>
              <a:t>6.Windows Communication Foundation (WCF):</a:t>
            </a:r>
          </a:p>
          <a:p>
            <a:pPr lvl="1">
              <a:buNone/>
            </a:pPr>
            <a:r>
              <a:rPr lang="en-US" b="1" dirty="0" smtClean="0"/>
              <a:t>   Windows Communication Foundation (WCF) is a framework for building distributed</a:t>
            </a:r>
          </a:p>
          <a:p>
            <a:pPr lvl="1">
              <a:buNone/>
            </a:pPr>
            <a:r>
              <a:rPr lang="en-US" b="1" dirty="0" smtClean="0"/>
              <a:t>   applications in Windows. It provides a unified programming model for various</a:t>
            </a:r>
          </a:p>
          <a:p>
            <a:pPr lvl="1">
              <a:buNone/>
            </a:pPr>
            <a:r>
              <a:rPr lang="en-US" b="1" dirty="0" smtClean="0"/>
              <a:t>   communication protocols and supports a wide range of IPC scenarios.</a:t>
            </a:r>
          </a:p>
          <a:p>
            <a:pPr>
              <a:buNone/>
            </a:pPr>
            <a:endParaRPr lang="en-US" sz="16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85720" y="357172"/>
            <a:ext cx="9644130" cy="4143404"/>
          </a:xfrm>
        </p:spPr>
        <p:txBody>
          <a:bodyPr/>
          <a:lstStyle/>
          <a:p>
            <a:pPr>
              <a:buNone/>
            </a:pPr>
            <a:r>
              <a:rPr lang="en-IN" sz="2400" b="1" u="sng" dirty="0" smtClean="0">
                <a:solidFill>
                  <a:srgbClr val="FF0000"/>
                </a:solidFill>
              </a:rPr>
              <a:t>Scheduling algorithms used in Windows:</a:t>
            </a:r>
          </a:p>
          <a:p>
            <a:pPr>
              <a:buNone/>
            </a:pPr>
            <a:r>
              <a:rPr lang="en-US" sz="1600" b="1" dirty="0" smtClean="0"/>
              <a:t>Process scheduling is the activity of deciding which</a:t>
            </a:r>
          </a:p>
          <a:p>
            <a:pPr>
              <a:buNone/>
            </a:pPr>
            <a:r>
              <a:rPr lang="en-US" sz="1600" b="1" dirty="0" smtClean="0"/>
              <a:t>process should be performed first (or when), based on a</a:t>
            </a:r>
          </a:p>
          <a:p>
            <a:pPr>
              <a:buNone/>
            </a:pPr>
            <a:r>
              <a:rPr lang="en-US" sz="1600" b="1" dirty="0" smtClean="0"/>
              <a:t>particular strategy/ algorithm. This activity is performed</a:t>
            </a:r>
          </a:p>
          <a:p>
            <a:pPr>
              <a:buNone/>
            </a:pPr>
            <a:r>
              <a:rPr lang="en-US" sz="1600" b="1" dirty="0" smtClean="0"/>
              <a:t>by the process manager; as it removes an active process</a:t>
            </a:r>
          </a:p>
          <a:p>
            <a:pPr>
              <a:buNone/>
            </a:pPr>
            <a:r>
              <a:rPr lang="en-US" sz="1600" b="1" dirty="0" smtClean="0"/>
              <a:t>from the CPU and selects another from the queue.</a:t>
            </a:r>
            <a:endParaRPr lang="en-IN" sz="1600" b="1" u="sng" dirty="0" smtClean="0">
              <a:solidFill>
                <a:srgbClr val="FFFF00"/>
              </a:solidFill>
            </a:endParaRPr>
          </a:p>
          <a:p>
            <a:pPr>
              <a:buNone/>
            </a:pPr>
            <a:r>
              <a:rPr lang="en-IN" sz="1600" b="1" u="sng" dirty="0" smtClean="0">
                <a:solidFill>
                  <a:srgbClr val="FFFF00"/>
                </a:solidFill>
              </a:rPr>
              <a:t>These are general algorithms used in Operating systems:</a:t>
            </a:r>
            <a:endParaRPr lang="en-US" sz="1600" b="1" dirty="0" smtClean="0"/>
          </a:p>
          <a:p>
            <a:pPr>
              <a:buNone/>
            </a:pPr>
            <a:endParaRPr lang="en-US" sz="1600" b="1" dirty="0" smtClean="0"/>
          </a:p>
          <a:p>
            <a:pPr>
              <a:buNone/>
            </a:pPr>
            <a:r>
              <a:rPr lang="en-US" sz="1600" b="1" dirty="0" smtClean="0"/>
              <a:t>1)First-Come, First-Served</a:t>
            </a:r>
          </a:p>
          <a:p>
            <a:pPr>
              <a:buNone/>
            </a:pPr>
            <a:r>
              <a:rPr lang="en-US" sz="1600" b="1" dirty="0" smtClean="0"/>
              <a:t>2)Shortest-Job-Next</a:t>
            </a:r>
          </a:p>
          <a:p>
            <a:pPr>
              <a:buNone/>
            </a:pPr>
            <a:r>
              <a:rPr lang="en-US" sz="1600" b="1" dirty="0" smtClean="0"/>
              <a:t>3)Priority Scheduling</a:t>
            </a:r>
          </a:p>
          <a:p>
            <a:pPr>
              <a:buNone/>
            </a:pPr>
            <a:r>
              <a:rPr lang="en-US" sz="1600" b="1" dirty="0" smtClean="0"/>
              <a:t>4)Shortest Remaining Time</a:t>
            </a:r>
          </a:p>
          <a:p>
            <a:pPr>
              <a:buNone/>
            </a:pPr>
            <a:r>
              <a:rPr lang="en-US" sz="1600" b="1" dirty="0" smtClean="0"/>
              <a:t>5)Round Robin(RR) Scheduling</a:t>
            </a:r>
          </a:p>
          <a:p>
            <a:pPr>
              <a:buNone/>
            </a:pPr>
            <a:r>
              <a:rPr lang="en-US" sz="1600" b="1" dirty="0" smtClean="0"/>
              <a:t>6)Multiple-Level Queues Scheduling</a:t>
            </a:r>
          </a:p>
          <a:p>
            <a:pPr>
              <a:buNone/>
            </a:pPr>
            <a:endParaRPr lang="en-IN" sz="1800" b="1" u="sng" dirty="0" smtClean="0">
              <a:solidFill>
                <a:srgbClr val="C00000"/>
              </a:solidFill>
            </a:endParaRPr>
          </a:p>
          <a:p>
            <a:pPr>
              <a:buNone/>
            </a:pPr>
            <a:endParaRPr lang="en-US" sz="1600" dirty="0" smtClean="0"/>
          </a:p>
        </p:txBody>
      </p:sp>
      <p:pic>
        <p:nvPicPr>
          <p:cNvPr id="4098" name="Picture 2"/>
          <p:cNvPicPr>
            <a:picLocks noChangeAspect="1" noChangeArrowheads="1"/>
          </p:cNvPicPr>
          <p:nvPr/>
        </p:nvPicPr>
        <p:blipFill>
          <a:blip r:embed="rId3"/>
          <a:srcRect/>
          <a:stretch>
            <a:fillRect/>
          </a:stretch>
        </p:blipFill>
        <p:spPr bwMode="auto">
          <a:xfrm>
            <a:off x="4929189" y="2357436"/>
            <a:ext cx="3643339" cy="208166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a:solidFill>
                  <a:srgbClr val="FFFF00"/>
                </a:solidFill>
              </a:rPr>
              <a:t>Introduction</a:t>
            </a:r>
            <a:endParaRPr sz="2400" u="sng">
              <a:solidFill>
                <a:srgbClr val="FFFF00"/>
              </a:solidFill>
            </a:endParaRPr>
          </a:p>
        </p:txBody>
      </p:sp>
      <p:sp>
        <p:nvSpPr>
          <p:cNvPr id="238" name="Google Shape;238;p29"/>
          <p:cNvSpPr txBox="1">
            <a:spLocks noGrp="1"/>
          </p:cNvSpPr>
          <p:nvPr>
            <p:ph type="title" idx="2"/>
          </p:nvPr>
        </p:nvSpPr>
        <p:spPr>
          <a:xfrm>
            <a:off x="1113997" y="1269525"/>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t>
            </a:r>
            <a:r>
              <a:rPr lang="en" dirty="0" smtClean="0">
                <a:solidFill>
                  <a:schemeClr val="tx1"/>
                </a:solidFill>
              </a:rPr>
              <a:t>01</a:t>
            </a:r>
            <a:r>
              <a:rPr lang="en" dirty="0">
                <a:solidFill>
                  <a:schemeClr val="tx1"/>
                </a:solidFill>
              </a:rPr>
              <a:t>}</a:t>
            </a:r>
            <a:endParaRPr>
              <a:solidFill>
                <a:schemeClr val="tx1"/>
              </a:solidFill>
            </a:endParaRPr>
          </a:p>
        </p:txBody>
      </p:sp>
      <p:sp>
        <p:nvSpPr>
          <p:cNvPr id="239" name="Google Shape;239;p29"/>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smtClean="0">
                <a:solidFill>
                  <a:srgbClr val="FFFF00"/>
                </a:solidFill>
              </a:rPr>
              <a:t>Working</a:t>
            </a:r>
            <a:endParaRPr sz="2400" u="sng">
              <a:solidFill>
                <a:srgbClr val="FFFF00"/>
              </a:solidFill>
            </a:endParaRPr>
          </a:p>
        </p:txBody>
      </p:sp>
      <p:sp>
        <p:nvSpPr>
          <p:cNvPr id="240" name="Google Shape;240;p29"/>
          <p:cNvSpPr txBox="1">
            <a:spLocks noGrp="1"/>
          </p:cNvSpPr>
          <p:nvPr>
            <p:ph type="title" idx="4"/>
          </p:nvPr>
        </p:nvSpPr>
        <p:spPr>
          <a:xfrm>
            <a:off x="1113997" y="2283824"/>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a:p>
        </p:txBody>
      </p:sp>
      <p:sp>
        <p:nvSpPr>
          <p:cNvPr id="241" name="Google Shape;241;p29"/>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smtClean="0">
                <a:solidFill>
                  <a:srgbClr val="FFFF00"/>
                </a:solidFill>
              </a:rPr>
              <a:t>Security</a:t>
            </a:r>
            <a:endParaRPr sz="2400" u="sng">
              <a:solidFill>
                <a:srgbClr val="FFFF00"/>
              </a:solidFill>
            </a:endParaRPr>
          </a:p>
        </p:txBody>
      </p:sp>
      <p:sp>
        <p:nvSpPr>
          <p:cNvPr id="242" name="Google Shape;242;p29"/>
          <p:cNvSpPr txBox="1">
            <a:spLocks noGrp="1"/>
          </p:cNvSpPr>
          <p:nvPr>
            <p:ph type="title" idx="6"/>
          </p:nvPr>
        </p:nvSpPr>
        <p:spPr>
          <a:xfrm>
            <a:off x="1113998" y="3298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a:solidFill>
                <a:schemeClr val="accent2"/>
              </a:solidFill>
            </a:endParaRPr>
          </a:p>
        </p:txBody>
      </p:sp>
      <p:sp>
        <p:nvSpPr>
          <p:cNvPr id="243" name="Google Shape;243;p29"/>
          <p:cNvSpPr txBox="1">
            <a:spLocks noGrp="1"/>
          </p:cNvSpPr>
          <p:nvPr>
            <p:ph type="title" idx="7"/>
          </p:nvPr>
        </p:nvSpPr>
        <p:spPr>
          <a:xfrm>
            <a:off x="4965997" y="1270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a:solidFill>
                <a:schemeClr val="accent2"/>
              </a:solidFill>
            </a:endParaRPr>
          </a:p>
        </p:txBody>
      </p:sp>
      <p:sp>
        <p:nvSpPr>
          <p:cNvPr id="244" name="Google Shape;244;p29"/>
          <p:cNvSpPr txBox="1">
            <a:spLocks noGrp="1"/>
          </p:cNvSpPr>
          <p:nvPr>
            <p:ph type="ctrTitle" idx="8"/>
          </p:nvPr>
        </p:nvSpPr>
        <p:spPr>
          <a:xfrm>
            <a:off x="4966007" y="1879725"/>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u="sng" dirty="0" smtClean="0">
                <a:solidFill>
                  <a:srgbClr val="FFFF00"/>
                </a:solidFill>
              </a:rPr>
              <a:t>Features</a:t>
            </a:r>
            <a:endParaRPr sz="2400" u="sng">
              <a:solidFill>
                <a:srgbClr val="FFFF00"/>
              </a:solidFill>
            </a:endParaRPr>
          </a:p>
        </p:txBody>
      </p:sp>
      <p:sp>
        <p:nvSpPr>
          <p:cNvPr id="245" name="Google Shape;245;p29"/>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00"/>
                </a:solidFill>
              </a:rPr>
              <a:t>&lt;/</a:t>
            </a:r>
            <a:r>
              <a:rPr lang="en" dirty="0">
                <a:solidFill>
                  <a:schemeClr val="accent1"/>
                </a:solidFill>
              </a:rPr>
              <a:t> </a:t>
            </a:r>
            <a:r>
              <a:rPr lang="en" u="sng" dirty="0">
                <a:solidFill>
                  <a:srgbClr val="FF0000"/>
                </a:solidFill>
              </a:rPr>
              <a:t>Table of </a:t>
            </a:r>
            <a:r>
              <a:rPr lang="en" u="sng" dirty="0" smtClean="0">
                <a:solidFill>
                  <a:srgbClr val="FF0000"/>
                </a:solidFill>
              </a:rPr>
              <a:t>contents </a:t>
            </a:r>
            <a:r>
              <a:rPr lang="en" dirty="0" smtClean="0">
                <a:solidFill>
                  <a:srgbClr val="FFFF00"/>
                </a:solidFill>
              </a:rPr>
              <a:t>/&gt;</a:t>
            </a:r>
            <a:endParaRPr>
              <a:solidFill>
                <a:srgbClr val="FFFF00"/>
              </a:solidFill>
            </a:endParaRPr>
          </a:p>
        </p:txBody>
      </p:sp>
      <p:sp>
        <p:nvSpPr>
          <p:cNvPr id="246" name="Google Shape;246;p29"/>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smtClean="0">
                <a:solidFill>
                  <a:srgbClr val="FFFF00"/>
                </a:solidFill>
              </a:rPr>
              <a:t>Conclusion</a:t>
            </a:r>
            <a:endParaRPr sz="2400" u="sng">
              <a:solidFill>
                <a:srgbClr val="FFFF00"/>
              </a:solidFill>
            </a:endParaRPr>
          </a:p>
        </p:txBody>
      </p:sp>
      <p:sp>
        <p:nvSpPr>
          <p:cNvPr id="247" name="Google Shape;247;p29"/>
          <p:cNvSpPr txBox="1">
            <a:spLocks noGrp="1"/>
          </p:cNvSpPr>
          <p:nvPr>
            <p:ph type="title" idx="14"/>
          </p:nvPr>
        </p:nvSpPr>
        <p:spPr>
          <a:xfrm>
            <a:off x="4965997" y="2283824"/>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a:t>
            </a:r>
            <a:r>
              <a:rPr lang="en" dirty="0"/>
              <a:t>05}</a:t>
            </a:r>
            <a:endParaRPr>
              <a:solidFill>
                <a:schemeClr val="accent2"/>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4282" y="357172"/>
            <a:ext cx="8429684" cy="3929090"/>
          </a:xfrm>
        </p:spPr>
        <p:txBody>
          <a:bodyPr/>
          <a:lstStyle/>
          <a:p>
            <a:pPr>
              <a:buNone/>
            </a:pPr>
            <a:r>
              <a:rPr lang="en-IN" sz="2000" b="1" u="sng" dirty="0" smtClean="0">
                <a:solidFill>
                  <a:srgbClr val="FF0000"/>
                </a:solidFill>
              </a:rPr>
              <a:t>Scheduling algorithms by version in Windows</a:t>
            </a:r>
            <a:endParaRPr lang="en-US" sz="1600" b="1" u="sng" dirty="0" smtClean="0">
              <a:solidFill>
                <a:srgbClr val="FFFF00"/>
              </a:solidFill>
            </a:endParaRPr>
          </a:p>
          <a:p>
            <a:pPr>
              <a:buNone/>
            </a:pPr>
            <a:r>
              <a:rPr lang="en-US" sz="1600" b="1" u="sng" dirty="0" smtClean="0">
                <a:solidFill>
                  <a:srgbClr val="FF0000"/>
                </a:solidFill>
              </a:rPr>
              <a:t>1)</a:t>
            </a:r>
            <a:r>
              <a:rPr lang="en-US" sz="1600" b="1" u="sng" dirty="0" smtClean="0">
                <a:solidFill>
                  <a:srgbClr val="FFFF00"/>
                </a:solidFill>
              </a:rPr>
              <a:t>Windows3</a:t>
            </a:r>
            <a:r>
              <a:rPr lang="en-US" sz="1600" b="1" dirty="0" smtClean="0">
                <a:solidFill>
                  <a:srgbClr val="FFFF00"/>
                </a:solidFill>
              </a:rPr>
              <a:t> </a:t>
            </a:r>
            <a:r>
              <a:rPr lang="en-US" sz="1600" b="1" dirty="0" smtClean="0"/>
              <a:t>uses Cooperative scheduler</a:t>
            </a:r>
          </a:p>
          <a:p>
            <a:pPr>
              <a:buNone/>
            </a:pPr>
            <a:r>
              <a:rPr lang="en-US" sz="1600" b="1" u="sng" dirty="0" smtClean="0">
                <a:solidFill>
                  <a:srgbClr val="FF0000"/>
                </a:solidFill>
              </a:rPr>
              <a:t>2)</a:t>
            </a:r>
            <a:r>
              <a:rPr lang="en-US" sz="1600" b="1" u="sng" dirty="0" smtClean="0">
                <a:solidFill>
                  <a:srgbClr val="FFFF00"/>
                </a:solidFill>
              </a:rPr>
              <a:t>Windows 95 , 98</a:t>
            </a:r>
            <a:r>
              <a:rPr lang="en-US" sz="1600" b="1" dirty="0" smtClean="0"/>
              <a:t> </a:t>
            </a:r>
            <a:r>
              <a:rPr lang="en-US" sz="1600" b="1" dirty="0" smtClean="0">
                <a:hlinkClick r:id="rId2" tooltip="en.wikipedia.org"/>
              </a:rPr>
              <a:t>Me</a:t>
            </a:r>
            <a:r>
              <a:rPr lang="en-US" sz="1600" b="1" dirty="0" smtClean="0"/>
              <a:t> Preemptive scheduler for 32-bit processes,</a:t>
            </a:r>
          </a:p>
          <a:p>
            <a:pPr>
              <a:buNone/>
            </a:pPr>
            <a:r>
              <a:rPr lang="en-US" sz="1600" b="1" dirty="0" smtClean="0"/>
              <a:t>  and cooperative for 16-bit processes.</a:t>
            </a:r>
            <a:endParaRPr lang="en-IN" sz="1600" b="1" u="sng" dirty="0" smtClean="0">
              <a:solidFill>
                <a:srgbClr val="C00000"/>
              </a:solidFill>
            </a:endParaRPr>
          </a:p>
          <a:p>
            <a:pPr>
              <a:buNone/>
            </a:pPr>
            <a:r>
              <a:rPr lang="en-US" sz="1600" b="1" dirty="0" smtClean="0"/>
              <a:t>Windows uses a round-robin technique with a </a:t>
            </a:r>
            <a:r>
              <a:rPr lang="en-US" sz="1600" b="1" i="1" dirty="0" smtClean="0"/>
              <a:t>multi-level feedback</a:t>
            </a:r>
          </a:p>
          <a:p>
            <a:pPr>
              <a:buNone/>
            </a:pPr>
            <a:r>
              <a:rPr lang="en-US" sz="1600" b="1" i="1" dirty="0" smtClean="0"/>
              <a:t>queue</a:t>
            </a:r>
            <a:r>
              <a:rPr lang="en-US" sz="1600" b="1" dirty="0" smtClean="0"/>
              <a:t> for priority scheduling ever since NT,</a:t>
            </a:r>
          </a:p>
          <a:p>
            <a:pPr>
              <a:buNone/>
            </a:pPr>
            <a:r>
              <a:rPr lang="en-US" sz="1600" b="1" u="sng" dirty="0" smtClean="0">
                <a:solidFill>
                  <a:srgbClr val="FF0000"/>
                </a:solidFill>
              </a:rPr>
              <a:t>3)</a:t>
            </a:r>
            <a:r>
              <a:rPr lang="en-US" sz="1600" b="1" dirty="0" smtClean="0"/>
              <a:t>Though in </a:t>
            </a:r>
            <a:r>
              <a:rPr lang="en-US" sz="1600" b="1" u="sng" dirty="0" smtClean="0">
                <a:solidFill>
                  <a:srgbClr val="FFFF00"/>
                </a:solidFill>
              </a:rPr>
              <a:t>Vista</a:t>
            </a:r>
            <a:r>
              <a:rPr lang="en-US" sz="1600" b="1" dirty="0" smtClean="0"/>
              <a:t> there were some smart heuristic improvements to ensure that some processes, such as the disk defragmenter, are at a lower priority in order to not interfere with foreground processes. </a:t>
            </a:r>
          </a:p>
          <a:p>
            <a:pPr>
              <a:buNone/>
            </a:pPr>
            <a:r>
              <a:rPr lang="en-US" sz="1600" b="1" u="sng" dirty="0" smtClean="0">
                <a:solidFill>
                  <a:srgbClr val="FF0000"/>
                </a:solidFill>
              </a:rPr>
              <a:t>4)</a:t>
            </a:r>
            <a:r>
              <a:rPr lang="en-US" sz="1600" b="1" u="sng" dirty="0" smtClean="0">
                <a:solidFill>
                  <a:srgbClr val="FFFF00"/>
                </a:solidFill>
              </a:rPr>
              <a:t>Windows 7, 8 </a:t>
            </a:r>
            <a:r>
              <a:rPr lang="en-US" sz="1600" b="1" dirty="0" smtClean="0"/>
              <a:t>uses the same scheduler as Vista, though there may have been minor improvements.</a:t>
            </a:r>
          </a:p>
          <a:p>
            <a:pPr>
              <a:buNone/>
            </a:pPr>
            <a:r>
              <a:rPr lang="en-US" sz="1600" b="1" u="sng" dirty="0" smtClean="0">
                <a:solidFill>
                  <a:srgbClr val="FF0000"/>
                </a:solidFill>
              </a:rPr>
              <a:t>5)</a:t>
            </a:r>
            <a:r>
              <a:rPr lang="en-US" sz="1600" b="1" u="sng" dirty="0" smtClean="0">
                <a:solidFill>
                  <a:srgbClr val="FFFF00"/>
                </a:solidFill>
              </a:rPr>
              <a:t>Windows 10</a:t>
            </a:r>
            <a:r>
              <a:rPr lang="en-US" sz="1600" b="1" dirty="0" smtClean="0"/>
              <a:t>, Multilevel feedback queue algorithm have utilized scheduling algorithms like the Windows NT scheduler, which incorporates elements of preemptive priority-based scheduling, round-robin scheduling, and real-time scheduling to manage</a:t>
            </a:r>
            <a:endParaRPr lang="en-IN" sz="1600" b="1" u="sng" dirty="0" smtClean="0">
              <a:solidFill>
                <a:srgbClr val="C00000"/>
              </a:solidFill>
            </a:endParaRPr>
          </a:p>
          <a:p>
            <a:endParaRPr lang="en-US" sz="1600" b="1" dirty="0" smtClean="0"/>
          </a:p>
          <a:p>
            <a:pPr>
              <a:buNone/>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4282" y="357172"/>
            <a:ext cx="4929222" cy="3929090"/>
          </a:xfrm>
        </p:spPr>
        <p:txBody>
          <a:bodyPr/>
          <a:lstStyle/>
          <a:p>
            <a:pPr>
              <a:buNone/>
            </a:pPr>
            <a:r>
              <a:rPr lang="en-IN" sz="2000" b="1" u="sng" dirty="0" smtClean="0">
                <a:solidFill>
                  <a:srgbClr val="FF0000"/>
                </a:solidFill>
              </a:rPr>
              <a:t>Task Scheduling</a:t>
            </a:r>
          </a:p>
          <a:p>
            <a:pPr>
              <a:buNone/>
            </a:pPr>
            <a:endParaRPr lang="en-IN" sz="1600" b="1" u="sng" dirty="0" smtClean="0">
              <a:solidFill>
                <a:srgbClr val="FF0000"/>
              </a:solidFill>
            </a:endParaRPr>
          </a:p>
          <a:p>
            <a:pPr>
              <a:buNone/>
            </a:pPr>
            <a:r>
              <a:rPr lang="en-US" sz="1400" b="1" dirty="0" smtClean="0"/>
              <a:t>Task Scheduler is vital component of</a:t>
            </a:r>
          </a:p>
          <a:p>
            <a:pPr>
              <a:buNone/>
            </a:pPr>
            <a:r>
              <a:rPr lang="en-US" sz="1400" b="1" dirty="0" smtClean="0"/>
              <a:t>Microsoft Windows that gives its users</a:t>
            </a:r>
          </a:p>
          <a:p>
            <a:pPr>
              <a:buNone/>
            </a:pPr>
            <a:r>
              <a:rPr lang="en-US" sz="1400" b="1" dirty="0" smtClean="0"/>
              <a:t>capacity to plan initiation of projects or</a:t>
            </a:r>
          </a:p>
          <a:p>
            <a:pPr>
              <a:buNone/>
            </a:pPr>
            <a:r>
              <a:rPr lang="en-US" sz="1400" b="1" dirty="0" smtClean="0"/>
              <a:t>programs at the user’s discretion or after</a:t>
            </a:r>
          </a:p>
          <a:p>
            <a:pPr>
              <a:buNone/>
            </a:pPr>
            <a:r>
              <a:rPr lang="en-US" sz="1400" b="1" dirty="0" smtClean="0"/>
              <a:t>indicated time spans. This was firstly</a:t>
            </a:r>
          </a:p>
          <a:p>
            <a:pPr>
              <a:buNone/>
            </a:pPr>
            <a:r>
              <a:rPr lang="en-US" sz="1400" b="1" dirty="0" smtClean="0"/>
              <a:t>introduced in “Microsoft Plus” for Windows</a:t>
            </a:r>
          </a:p>
          <a:p>
            <a:pPr>
              <a:buNone/>
            </a:pPr>
            <a:r>
              <a:rPr lang="en-US" sz="1400" b="1" dirty="0" smtClean="0"/>
              <a:t>95 as “System Agent” however, it was</a:t>
            </a:r>
          </a:p>
          <a:p>
            <a:pPr>
              <a:buNone/>
            </a:pPr>
            <a:r>
              <a:rPr lang="en-US" sz="1400" b="1" dirty="0" smtClean="0"/>
              <a:t>renamed to “Task Scheduler”. Windows Event</a:t>
            </a:r>
          </a:p>
          <a:p>
            <a:pPr>
              <a:buNone/>
            </a:pPr>
            <a:r>
              <a:rPr lang="en-US" sz="1400" b="1" dirty="0" smtClean="0"/>
              <a:t>Log administration must be running before</a:t>
            </a:r>
          </a:p>
          <a:p>
            <a:pPr>
              <a:buNone/>
            </a:pPr>
            <a:r>
              <a:rPr lang="en-US" sz="1400" b="1" dirty="0" smtClean="0"/>
              <a:t>Task Scheduler starts up. This</a:t>
            </a:r>
          </a:p>
          <a:p>
            <a:pPr>
              <a:buNone/>
            </a:pPr>
            <a:r>
              <a:rPr lang="en-US" sz="1400" b="1" dirty="0" smtClean="0"/>
              <a:t>administration ought not to be mistaken</a:t>
            </a:r>
          </a:p>
          <a:p>
            <a:pPr>
              <a:buNone/>
            </a:pPr>
            <a:r>
              <a:rPr lang="en-US" sz="1400" b="1" dirty="0" smtClean="0"/>
              <a:t>with scheduler, which is central part</a:t>
            </a:r>
          </a:p>
          <a:p>
            <a:pPr>
              <a:buNone/>
            </a:pPr>
            <a:r>
              <a:rPr lang="en-US" sz="1400" b="1" dirty="0" smtClean="0"/>
              <a:t>of OS kernel that assigns CPU assets to</a:t>
            </a:r>
          </a:p>
          <a:p>
            <a:pPr>
              <a:buNone/>
            </a:pPr>
            <a:r>
              <a:rPr lang="en-US" sz="1400" b="1" dirty="0" smtClean="0"/>
              <a:t>Measures previously running. Task Scheduler</a:t>
            </a:r>
          </a:p>
          <a:p>
            <a:pPr>
              <a:buNone/>
            </a:pPr>
            <a:r>
              <a:rPr lang="en-US" sz="1400" b="1" dirty="0" smtClean="0"/>
              <a:t>administration works by controlling Tasks. </a:t>
            </a:r>
            <a:endParaRPr lang="en-US" sz="1400" dirty="0"/>
          </a:p>
        </p:txBody>
      </p:sp>
      <p:pic>
        <p:nvPicPr>
          <p:cNvPr id="7170" name="Picture 2"/>
          <p:cNvPicPr>
            <a:picLocks noChangeAspect="1" noChangeArrowheads="1"/>
          </p:cNvPicPr>
          <p:nvPr/>
        </p:nvPicPr>
        <p:blipFill>
          <a:blip r:embed="rId2"/>
          <a:srcRect/>
          <a:stretch>
            <a:fillRect/>
          </a:stretch>
        </p:blipFill>
        <p:spPr bwMode="auto">
          <a:xfrm>
            <a:off x="5143504" y="857238"/>
            <a:ext cx="3443013" cy="321471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14282" y="357172"/>
            <a:ext cx="8572560" cy="3929090"/>
          </a:xfrm>
        </p:spPr>
        <p:txBody>
          <a:bodyPr/>
          <a:lstStyle/>
          <a:p>
            <a:pPr>
              <a:buNone/>
            </a:pPr>
            <a:r>
              <a:rPr lang="en-IN" sz="1800" b="1" u="sng" dirty="0" smtClean="0">
                <a:solidFill>
                  <a:srgbClr val="FF0000"/>
                </a:solidFill>
              </a:rPr>
              <a:t>Synchronization mechanisms</a:t>
            </a:r>
          </a:p>
          <a:p>
            <a:pPr>
              <a:buNone/>
            </a:pPr>
            <a:endParaRPr lang="en-US" sz="1400" b="1" u="sng" dirty="0" smtClean="0">
              <a:solidFill>
                <a:srgbClr val="FFFF00"/>
              </a:solidFill>
            </a:endParaRPr>
          </a:p>
          <a:p>
            <a:pPr>
              <a:buNone/>
            </a:pPr>
            <a:r>
              <a:rPr lang="en-US" sz="1400" b="1" u="sng" dirty="0" smtClean="0">
                <a:solidFill>
                  <a:srgbClr val="FFFF00"/>
                </a:solidFill>
              </a:rPr>
              <a:t>1)</a:t>
            </a:r>
            <a:r>
              <a:rPr lang="en-US" sz="1400" b="1" u="sng" dirty="0" err="1" smtClean="0">
                <a:solidFill>
                  <a:srgbClr val="FFFF00"/>
                </a:solidFill>
              </a:rPr>
              <a:t>Mutexes</a:t>
            </a:r>
            <a:r>
              <a:rPr lang="en-US" sz="1400" b="1" u="sng" dirty="0" smtClean="0">
                <a:solidFill>
                  <a:srgbClr val="FFFF00"/>
                </a:solidFill>
              </a:rPr>
              <a:t> (Mutual Exclusion Objects):</a:t>
            </a:r>
          </a:p>
          <a:p>
            <a:pPr>
              <a:buNone/>
            </a:pPr>
            <a:r>
              <a:rPr lang="en-US" sz="1400" b="1" dirty="0" smtClean="0"/>
              <a:t>Mutexes are synchronization objects used to ensure that only one thread</a:t>
            </a:r>
          </a:p>
          <a:p>
            <a:pPr>
              <a:buNone/>
            </a:pPr>
            <a:r>
              <a:rPr lang="en-US" sz="1400" b="1" dirty="0" smtClean="0"/>
              <a:t>at a time can access a shared resource. In Windows, </a:t>
            </a:r>
            <a:r>
              <a:rPr lang="en-US" sz="1400" b="1" dirty="0" err="1" smtClean="0"/>
              <a:t>mutexes</a:t>
            </a:r>
            <a:r>
              <a:rPr lang="en-US" sz="1400" b="1" dirty="0" smtClean="0"/>
              <a:t> are implemented</a:t>
            </a:r>
          </a:p>
          <a:p>
            <a:pPr>
              <a:buNone/>
            </a:pPr>
            <a:r>
              <a:rPr lang="en-US" sz="1400" b="1" dirty="0" smtClean="0"/>
              <a:t>using the HANDLE data type and can be created using functions such as</a:t>
            </a:r>
          </a:p>
          <a:p>
            <a:pPr>
              <a:buNone/>
            </a:pPr>
            <a:r>
              <a:rPr lang="en-US" sz="1400" b="1" dirty="0" err="1" smtClean="0"/>
              <a:t>CreateMutex</a:t>
            </a:r>
            <a:r>
              <a:rPr lang="en-US" sz="1400" b="1" dirty="0" smtClean="0"/>
              <a:t> ,OpenMutex, and CloseHandle. Threads can acquire ownership of a</a:t>
            </a:r>
          </a:p>
          <a:p>
            <a:pPr>
              <a:buNone/>
            </a:pPr>
            <a:r>
              <a:rPr lang="en-US" sz="1400" b="1" dirty="0" err="1" smtClean="0"/>
              <a:t>mutex</a:t>
            </a:r>
            <a:r>
              <a:rPr lang="en-US" sz="1400" b="1" dirty="0" smtClean="0"/>
              <a:t> using </a:t>
            </a:r>
            <a:r>
              <a:rPr lang="en-US" sz="1400" b="1" dirty="0" err="1" smtClean="0"/>
              <a:t>theWaitForSingleObject</a:t>
            </a:r>
            <a:r>
              <a:rPr lang="en-US" sz="1400" b="1" dirty="0" smtClean="0"/>
              <a:t> or </a:t>
            </a:r>
            <a:r>
              <a:rPr lang="en-US" sz="1400" b="1" dirty="0" err="1" smtClean="0"/>
              <a:t>WaitForMultipleObjects</a:t>
            </a:r>
            <a:r>
              <a:rPr lang="en-US" sz="1400" b="1" dirty="0" smtClean="0"/>
              <a:t> functions. If</a:t>
            </a:r>
          </a:p>
          <a:p>
            <a:pPr>
              <a:buNone/>
            </a:pPr>
            <a:r>
              <a:rPr lang="en-US" sz="1400" b="1" dirty="0" err="1" smtClean="0"/>
              <a:t>mutex</a:t>
            </a:r>
            <a:r>
              <a:rPr lang="en-US" sz="1400" b="1" dirty="0" smtClean="0"/>
              <a:t> is owned by another thread, the requesting thread is blocked until the</a:t>
            </a:r>
          </a:p>
          <a:p>
            <a:pPr>
              <a:buNone/>
            </a:pPr>
            <a:r>
              <a:rPr lang="en-US" sz="1400" b="1" dirty="0" err="1" smtClean="0"/>
              <a:t>mutex</a:t>
            </a:r>
            <a:r>
              <a:rPr lang="en-US" sz="1400" b="1" dirty="0" smtClean="0"/>
              <a:t> is released by the owning thread.</a:t>
            </a:r>
          </a:p>
          <a:p>
            <a:pPr>
              <a:buNone/>
            </a:pPr>
            <a:endParaRPr lang="en-US" sz="1600" dirty="0" smtClean="0"/>
          </a:p>
        </p:txBody>
      </p:sp>
      <p:pic>
        <p:nvPicPr>
          <p:cNvPr id="3074" name="Picture 2"/>
          <p:cNvPicPr>
            <a:picLocks noChangeAspect="1" noChangeArrowheads="1"/>
          </p:cNvPicPr>
          <p:nvPr/>
        </p:nvPicPr>
        <p:blipFill>
          <a:blip r:embed="rId3"/>
          <a:srcRect/>
          <a:stretch>
            <a:fillRect/>
          </a:stretch>
        </p:blipFill>
        <p:spPr bwMode="auto">
          <a:xfrm>
            <a:off x="500034" y="2786064"/>
            <a:ext cx="6572296" cy="1592181"/>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357158" y="357172"/>
            <a:ext cx="8286808" cy="4143404"/>
          </a:xfrm>
        </p:spPr>
        <p:txBody>
          <a:bodyPr/>
          <a:lstStyle/>
          <a:p>
            <a:pPr>
              <a:buNone/>
            </a:pPr>
            <a:r>
              <a:rPr lang="en-US" sz="1400" b="1" dirty="0" smtClean="0">
                <a:solidFill>
                  <a:srgbClr val="FFFF00"/>
                </a:solidFill>
              </a:rPr>
              <a:t>2)</a:t>
            </a:r>
            <a:r>
              <a:rPr lang="en-US" sz="1400" b="1" u="sng" dirty="0" smtClean="0">
                <a:solidFill>
                  <a:srgbClr val="FFFF00"/>
                </a:solidFill>
              </a:rPr>
              <a:t>Critical Sections:</a:t>
            </a:r>
          </a:p>
          <a:p>
            <a:pPr>
              <a:buNone/>
            </a:pPr>
            <a:r>
              <a:rPr lang="en-US" sz="1400" b="1" dirty="0" smtClean="0"/>
              <a:t>Critical sections are another synchronization mechanism</a:t>
            </a:r>
          </a:p>
          <a:p>
            <a:pPr>
              <a:buNone/>
            </a:pPr>
            <a:r>
              <a:rPr lang="en-US" sz="1400" b="1" dirty="0" smtClean="0"/>
              <a:t>provided by Windows for mutual exclusion. When more than</a:t>
            </a:r>
          </a:p>
          <a:p>
            <a:pPr>
              <a:buNone/>
            </a:pPr>
            <a:r>
              <a:rPr lang="en-US" sz="1400" b="1" dirty="0" smtClean="0"/>
              <a:t>one processes try to access the same code segment that</a:t>
            </a:r>
          </a:p>
          <a:p>
            <a:pPr>
              <a:buNone/>
            </a:pPr>
            <a:r>
              <a:rPr lang="en-US" sz="1400" b="1" dirty="0" smtClean="0"/>
              <a:t>segment is known as the critical section. The critical section</a:t>
            </a:r>
          </a:p>
          <a:p>
            <a:pPr>
              <a:buNone/>
            </a:pPr>
            <a:r>
              <a:rPr lang="en-US" sz="1400" b="1" dirty="0" smtClean="0"/>
              <a:t>contains shared variables or resources that need to be</a:t>
            </a:r>
          </a:p>
          <a:p>
            <a:pPr>
              <a:buNone/>
            </a:pPr>
            <a:r>
              <a:rPr lang="en-US" sz="1400" b="1" dirty="0" smtClean="0"/>
              <a:t>synchronized to maintain the consistency of data variables.</a:t>
            </a:r>
          </a:p>
          <a:p>
            <a:pPr>
              <a:buNone/>
            </a:pPr>
            <a:r>
              <a:rPr lang="en-US" sz="1400" b="1" dirty="0" smtClean="0"/>
              <a:t>They are lighter weight than mutexes and are typically used</a:t>
            </a:r>
          </a:p>
          <a:p>
            <a:pPr>
              <a:buNone/>
            </a:pPr>
            <a:r>
              <a:rPr lang="en-US" sz="1400" b="1" dirty="0" smtClean="0"/>
              <a:t>For protecting access to small, frequently accessed sections</a:t>
            </a:r>
          </a:p>
          <a:p>
            <a:pPr>
              <a:buNone/>
            </a:pPr>
            <a:r>
              <a:rPr lang="en-US" sz="1400" b="1" dirty="0" smtClean="0"/>
              <a:t>Of code. Critical sections are implemented using the CRITICAL</a:t>
            </a:r>
          </a:p>
          <a:p>
            <a:pPr>
              <a:buNone/>
            </a:pPr>
            <a:r>
              <a:rPr lang="en-US" sz="1400" b="1" dirty="0" smtClean="0"/>
              <a:t>SECTION data type and associated functions such as</a:t>
            </a:r>
          </a:p>
          <a:p>
            <a:pPr>
              <a:buNone/>
            </a:pPr>
            <a:r>
              <a:rPr lang="en-US" sz="1400" b="1" dirty="0" smtClean="0"/>
              <a:t>InitializeCriticalSection , EnterCriticalSection, and</a:t>
            </a:r>
          </a:p>
          <a:p>
            <a:pPr>
              <a:buNone/>
            </a:pPr>
            <a:r>
              <a:rPr lang="en-US" sz="1400" b="1" dirty="0" smtClean="0"/>
              <a:t>LeaveCriticalSection</a:t>
            </a:r>
            <a:r>
              <a:rPr lang="en-US" sz="1600" b="1" dirty="0" smtClean="0"/>
              <a:t>.</a:t>
            </a:r>
          </a:p>
          <a:p>
            <a:pPr>
              <a:buNone/>
            </a:pPr>
            <a:endParaRPr lang="en-US" sz="1600" b="1" dirty="0" smtClean="0">
              <a:solidFill>
                <a:schemeClr val="tx2"/>
              </a:solidFill>
            </a:endParaRPr>
          </a:p>
          <a:p>
            <a:pPr>
              <a:buNone/>
            </a:pPr>
            <a:r>
              <a:rPr lang="en-US" sz="1600" b="1" dirty="0" smtClean="0">
                <a:solidFill>
                  <a:srgbClr val="FFFF00"/>
                </a:solidFill>
              </a:rPr>
              <a:t>3)</a:t>
            </a:r>
            <a:r>
              <a:rPr lang="en-US" sz="1600" b="1" u="sng" dirty="0" smtClean="0">
                <a:solidFill>
                  <a:srgbClr val="FFFF00"/>
                </a:solidFill>
              </a:rPr>
              <a:t>Events:</a:t>
            </a:r>
          </a:p>
          <a:p>
            <a:pPr>
              <a:buNone/>
            </a:pPr>
            <a:r>
              <a:rPr lang="en-US" sz="1400" b="1" dirty="0" smtClean="0"/>
              <a:t>Events are synchronization objects that allow threads to signal and wait</a:t>
            </a:r>
          </a:p>
          <a:p>
            <a:pPr>
              <a:buNone/>
            </a:pPr>
            <a:r>
              <a:rPr lang="en-US" sz="1400" b="1" dirty="0" smtClean="0"/>
              <a:t>for certain conditions to occur. Windows provides manual-reset events and</a:t>
            </a:r>
          </a:p>
          <a:p>
            <a:pPr>
              <a:buNone/>
            </a:pPr>
            <a:r>
              <a:rPr lang="en-US" sz="1400" b="1" dirty="0" smtClean="0"/>
              <a:t>auto-reset events. Manual-reset events remain signaled until explicitly</a:t>
            </a:r>
          </a:p>
        </p:txBody>
      </p:sp>
      <p:pic>
        <p:nvPicPr>
          <p:cNvPr id="4098" name="Picture 2"/>
          <p:cNvPicPr>
            <a:picLocks noChangeAspect="1" noChangeArrowheads="1"/>
          </p:cNvPicPr>
          <p:nvPr/>
        </p:nvPicPr>
        <p:blipFill>
          <a:blip r:embed="rId3"/>
          <a:srcRect/>
          <a:stretch>
            <a:fillRect/>
          </a:stretch>
        </p:blipFill>
        <p:spPr bwMode="auto">
          <a:xfrm>
            <a:off x="7072330" y="571486"/>
            <a:ext cx="1510273" cy="242889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428596" y="428610"/>
            <a:ext cx="8286808" cy="4071966"/>
          </a:xfrm>
        </p:spPr>
        <p:txBody>
          <a:bodyPr/>
          <a:lstStyle/>
          <a:p>
            <a:pPr>
              <a:buNone/>
            </a:pPr>
            <a:r>
              <a:rPr lang="en-US" sz="1600" b="1" dirty="0" smtClean="0"/>
              <a:t>Reset by a thread, while auto-reset events automatically reset</a:t>
            </a:r>
          </a:p>
          <a:p>
            <a:pPr>
              <a:buNone/>
            </a:pPr>
            <a:r>
              <a:rPr lang="en-US" sz="1600" b="1" dirty="0" smtClean="0"/>
              <a:t>after a single waiting thread is released. Events are created</a:t>
            </a:r>
          </a:p>
          <a:p>
            <a:pPr>
              <a:buNone/>
            </a:pPr>
            <a:r>
              <a:rPr lang="en-US" sz="1600" b="1" dirty="0" smtClean="0"/>
              <a:t>using functions such as </a:t>
            </a:r>
            <a:r>
              <a:rPr lang="en-US" sz="1600" b="1" dirty="0" err="1" smtClean="0"/>
              <a:t>CreateEvent</a:t>
            </a:r>
            <a:r>
              <a:rPr lang="en-US" sz="1600" b="1" dirty="0" smtClean="0"/>
              <a:t>, </a:t>
            </a:r>
            <a:r>
              <a:rPr lang="en-US" sz="1600" b="1" dirty="0" err="1" smtClean="0"/>
              <a:t>OpenEvent</a:t>
            </a:r>
            <a:r>
              <a:rPr lang="en-US" sz="1600" b="1" dirty="0" smtClean="0"/>
              <a:t>, and</a:t>
            </a:r>
          </a:p>
          <a:p>
            <a:pPr>
              <a:buNone/>
            </a:pPr>
            <a:r>
              <a:rPr lang="en-US" sz="1600" b="1" dirty="0" smtClean="0"/>
              <a:t>CloseHandle, and they are manipulated using functions like</a:t>
            </a:r>
          </a:p>
          <a:p>
            <a:pPr>
              <a:buNone/>
            </a:pPr>
            <a:r>
              <a:rPr lang="en-US" sz="1600" b="1" dirty="0" err="1" smtClean="0"/>
              <a:t>SetEvent</a:t>
            </a:r>
            <a:r>
              <a:rPr lang="en-US" sz="1600" b="1" dirty="0" smtClean="0"/>
              <a:t> and </a:t>
            </a:r>
            <a:r>
              <a:rPr lang="en-US" sz="1600" b="1" dirty="0" err="1" smtClean="0"/>
              <a:t>ResetEvent</a:t>
            </a:r>
            <a:r>
              <a:rPr lang="en-US" sz="1600" b="1" dirty="0" smtClean="0"/>
              <a:t>.</a:t>
            </a:r>
          </a:p>
          <a:p>
            <a:pPr>
              <a:buNone/>
            </a:pPr>
            <a:endParaRPr lang="en-IN" sz="1600" b="1" dirty="0" smtClean="0"/>
          </a:p>
          <a:p>
            <a:pPr>
              <a:buNone/>
            </a:pPr>
            <a:r>
              <a:rPr lang="en-US" sz="1600" b="1" u="sng" dirty="0" smtClean="0">
                <a:solidFill>
                  <a:srgbClr val="FFFF00"/>
                </a:solidFill>
              </a:rPr>
              <a:t>4)Semaphores:</a:t>
            </a:r>
          </a:p>
          <a:p>
            <a:pPr>
              <a:buNone/>
            </a:pPr>
            <a:r>
              <a:rPr lang="en-US" sz="1600" b="1" dirty="0" smtClean="0"/>
              <a:t>Semaphores are synchronization objects used for controlling</a:t>
            </a:r>
          </a:p>
          <a:p>
            <a:pPr>
              <a:buNone/>
            </a:pPr>
            <a:r>
              <a:rPr lang="en-US" sz="1600" b="1" dirty="0" smtClean="0"/>
              <a:t>access to a pool of resources. In Windows, both counting</a:t>
            </a:r>
          </a:p>
          <a:p>
            <a:pPr>
              <a:buNone/>
            </a:pPr>
            <a:r>
              <a:rPr lang="en-US" sz="1600" b="1" dirty="0" smtClean="0"/>
              <a:t>semaphores and binary semaphores are available.</a:t>
            </a:r>
          </a:p>
          <a:p>
            <a:pPr>
              <a:buNone/>
            </a:pPr>
            <a:r>
              <a:rPr lang="en-US" sz="1600" b="1" dirty="0" smtClean="0"/>
              <a:t>Counting semaphores allow a specified number of threads to</a:t>
            </a:r>
          </a:p>
          <a:p>
            <a:pPr>
              <a:buNone/>
            </a:pPr>
            <a:r>
              <a:rPr lang="en-US" sz="1600" b="1" dirty="0" smtClean="0"/>
              <a:t>access a resource concurrently, while binary semaphores</a:t>
            </a:r>
          </a:p>
          <a:p>
            <a:pPr>
              <a:buNone/>
            </a:pPr>
            <a:r>
              <a:rPr lang="en-US" sz="1600" b="1" dirty="0" smtClean="0"/>
              <a:t>restrict access to only one thread at a time. Semaphores are</a:t>
            </a:r>
          </a:p>
          <a:p>
            <a:pPr>
              <a:buNone/>
            </a:pPr>
            <a:r>
              <a:rPr lang="en-US" sz="1600" b="1" dirty="0" smtClean="0"/>
              <a:t>created using functions such as </a:t>
            </a:r>
            <a:r>
              <a:rPr lang="en-US" sz="1600" b="1" dirty="0" err="1" smtClean="0"/>
              <a:t>CreateSemaphore</a:t>
            </a:r>
            <a:r>
              <a:rPr lang="en-US" sz="1600" b="1" dirty="0" smtClean="0"/>
              <a:t>, </a:t>
            </a:r>
            <a:r>
              <a:rPr lang="en-US" sz="1600" b="1" dirty="0" err="1" smtClean="0"/>
              <a:t>OpenSemaphore</a:t>
            </a:r>
            <a:r>
              <a:rPr lang="en-US" sz="1600" b="1" dirty="0" smtClean="0"/>
              <a:t>,</a:t>
            </a:r>
          </a:p>
          <a:p>
            <a:pPr>
              <a:buNone/>
            </a:pPr>
            <a:r>
              <a:rPr lang="en-US" sz="1600" b="1" dirty="0" smtClean="0"/>
              <a:t>and CloseHandle, and they are manipulated using functions like</a:t>
            </a:r>
          </a:p>
          <a:p>
            <a:pPr>
              <a:buNone/>
            </a:pPr>
            <a:r>
              <a:rPr lang="en-US" sz="1600" b="1" dirty="0" err="1" smtClean="0"/>
              <a:t>ReleaseSemaphore</a:t>
            </a:r>
            <a:r>
              <a:rPr lang="en-US" sz="1600" b="1" dirty="0" smtClean="0"/>
              <a:t> and </a:t>
            </a:r>
            <a:r>
              <a:rPr lang="en-US" sz="1600" b="1" dirty="0" err="1" smtClean="0"/>
              <a:t>WaitForSingleObject</a:t>
            </a:r>
            <a:r>
              <a:rPr lang="en-US" sz="1600" b="1" dirty="0" smtClean="0"/>
              <a:t>.</a:t>
            </a:r>
          </a:p>
          <a:p>
            <a:pPr>
              <a:buNone/>
            </a:pPr>
            <a:endParaRPr lang="en-US" sz="1600" dirty="0" smtClean="0"/>
          </a:p>
          <a:p>
            <a:pPr>
              <a:buNone/>
            </a:pPr>
            <a:endParaRPr lang="en-IN" sz="1600" dirty="0" smtClean="0"/>
          </a:p>
          <a:p>
            <a:pPr>
              <a:buNone/>
            </a:pPr>
            <a:endParaRPr lang="en-US" sz="1600"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4" name="TextBox 3"/>
          <p:cNvSpPr txBox="1"/>
          <p:nvPr/>
        </p:nvSpPr>
        <p:spPr>
          <a:xfrm>
            <a:off x="428596" y="142858"/>
            <a:ext cx="5786478" cy="307777"/>
          </a:xfrm>
          <a:prstGeom prst="rect">
            <a:avLst/>
          </a:prstGeom>
          <a:noFill/>
        </p:spPr>
        <p:txBody>
          <a:bodyPr wrap="square" rtlCol="0">
            <a:spAutoFit/>
          </a:bodyPr>
          <a:lstStyle/>
          <a:p>
            <a:r>
              <a:rPr lang="en-IN" b="1" u="sng" dirty="0" smtClean="0">
                <a:solidFill>
                  <a:schemeClr val="tx2"/>
                </a:solidFill>
                <a:latin typeface="Source Code Pro" charset="0"/>
                <a:ea typeface="Source Code Pro" charset="0"/>
              </a:rPr>
              <a:t>Potential code:</a:t>
            </a:r>
            <a:endParaRPr lang="en-US" b="1" u="sng" dirty="0">
              <a:solidFill>
                <a:schemeClr val="tx2"/>
              </a:solidFill>
              <a:latin typeface="Source Code Pro" charset="0"/>
              <a:ea typeface="Source Code Pro" charset="0"/>
            </a:endParaRPr>
          </a:p>
        </p:txBody>
      </p:sp>
      <p:pic>
        <p:nvPicPr>
          <p:cNvPr id="5122" name="Picture 2"/>
          <p:cNvPicPr>
            <a:picLocks noChangeAspect="1" noChangeArrowheads="1"/>
          </p:cNvPicPr>
          <p:nvPr/>
        </p:nvPicPr>
        <p:blipFill>
          <a:blip r:embed="rId3"/>
          <a:srcRect/>
          <a:stretch>
            <a:fillRect/>
          </a:stretch>
        </p:blipFill>
        <p:spPr bwMode="auto">
          <a:xfrm>
            <a:off x="357158" y="500048"/>
            <a:ext cx="4214842" cy="4071965"/>
          </a:xfrm>
          <a:prstGeom prst="rect">
            <a:avLst/>
          </a:prstGeom>
          <a:ln w="88900" cap="sq" cmpd="thickThin">
            <a:solidFill>
              <a:srgbClr val="000000"/>
            </a:solidFill>
            <a:prstDash val="solid"/>
            <a:miter lim="800000"/>
          </a:ln>
          <a:effectLst>
            <a:innerShdw blurRad="76200">
              <a:srgbClr val="000000"/>
            </a:innerShdw>
          </a:effectLst>
        </p:spPr>
      </p:pic>
      <p:pic>
        <p:nvPicPr>
          <p:cNvPr id="5123" name="Picture 3"/>
          <p:cNvPicPr>
            <a:picLocks noChangeAspect="1" noChangeArrowheads="1"/>
          </p:cNvPicPr>
          <p:nvPr/>
        </p:nvPicPr>
        <p:blipFill>
          <a:blip r:embed="rId4"/>
          <a:srcRect/>
          <a:stretch>
            <a:fillRect/>
          </a:stretch>
        </p:blipFill>
        <p:spPr bwMode="auto">
          <a:xfrm>
            <a:off x="4714876" y="500048"/>
            <a:ext cx="4071966" cy="407196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428610"/>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Deadlock Handling in Windows</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571472" y="1071552"/>
            <a:ext cx="8001056" cy="3357586"/>
          </a:xfrm>
          <a:prstGeom prst="rect">
            <a:avLst/>
          </a:prstGeom>
        </p:spPr>
        <p:txBody>
          <a:bodyPr spcFirstLastPara="1" wrap="square" lIns="91425" tIns="91425" rIns="91425" bIns="91425" anchor="t" anchorCtr="0">
            <a:noAutofit/>
          </a:bodyPr>
          <a:lstStyle/>
          <a:p>
            <a:pPr marL="0" lvl="0" indent="0"/>
            <a:r>
              <a:rPr lang="en-US" sz="1600" b="1" i="1" dirty="0" smtClean="0"/>
              <a:t>A deadlock </a:t>
            </a:r>
            <a:r>
              <a:rPr lang="en-US" sz="1600" b="1" dirty="0" smtClean="0"/>
              <a:t>is a situation where a set of processes are blocked because each process is holding a resource and waiting for another resource acquired by some other process.</a:t>
            </a:r>
          </a:p>
          <a:p>
            <a:pPr marL="0" lvl="0" indent="0"/>
            <a:endParaRPr lang="en-US" sz="1600" dirty="0" smtClean="0"/>
          </a:p>
          <a:p>
            <a:pPr marL="0" lvl="0" indent="0"/>
            <a:r>
              <a:rPr lang="en-US" sz="1600" b="1" u="sng" dirty="0" smtClean="0">
                <a:solidFill>
                  <a:srgbClr val="FFFF00"/>
                </a:solidFill>
              </a:rPr>
              <a:t>Conditions for Deadlock:</a:t>
            </a:r>
          </a:p>
          <a:p>
            <a:pPr marL="0" lvl="0" indent="0"/>
            <a:endParaRPr lang="en-US" sz="1600" b="1" u="sng" dirty="0" smtClean="0">
              <a:solidFill>
                <a:schemeClr val="tx2"/>
              </a:solidFill>
            </a:endParaRPr>
          </a:p>
          <a:p>
            <a:pPr marL="0" lvl="0" indent="0"/>
            <a:r>
              <a:rPr lang="en-US" sz="1600" b="1" dirty="0" smtClean="0">
                <a:solidFill>
                  <a:srgbClr val="C00000"/>
                </a:solidFill>
              </a:rPr>
              <a:t>1)</a:t>
            </a:r>
            <a:r>
              <a:rPr lang="en-US" sz="1600" b="1" dirty="0" smtClean="0"/>
              <a:t>Hold and Wait</a:t>
            </a:r>
          </a:p>
          <a:p>
            <a:pPr marL="0" lvl="0" indent="0"/>
            <a:r>
              <a:rPr lang="en-US" sz="1600" b="1" dirty="0" smtClean="0">
                <a:solidFill>
                  <a:srgbClr val="C00000"/>
                </a:solidFill>
              </a:rPr>
              <a:t>2)</a:t>
            </a:r>
            <a:r>
              <a:rPr lang="en-US" sz="1600" b="1" dirty="0" smtClean="0"/>
              <a:t>No Pre Emption</a:t>
            </a:r>
          </a:p>
          <a:p>
            <a:pPr marL="0" lvl="0" indent="0"/>
            <a:r>
              <a:rPr lang="en-US" sz="1600" b="1" dirty="0" smtClean="0">
                <a:solidFill>
                  <a:srgbClr val="C00000"/>
                </a:solidFill>
              </a:rPr>
              <a:t>3)</a:t>
            </a:r>
            <a:r>
              <a:rPr lang="en-US" sz="1600" b="1" dirty="0" smtClean="0"/>
              <a:t>Mutual Exclusion</a:t>
            </a:r>
          </a:p>
          <a:p>
            <a:pPr marL="0" lvl="0" indent="0"/>
            <a:r>
              <a:rPr lang="en-US" sz="1600" b="1" dirty="0" smtClean="0">
                <a:solidFill>
                  <a:srgbClr val="C00000"/>
                </a:solidFill>
              </a:rPr>
              <a:t>4)</a:t>
            </a:r>
            <a:r>
              <a:rPr lang="en-US" sz="1600" b="1" dirty="0" smtClean="0"/>
              <a:t>Circular Wait</a:t>
            </a:r>
          </a:p>
          <a:p>
            <a:pPr marL="0" lvl="0" indent="0"/>
            <a:endParaRPr lang="en-IN" sz="1600" b="1" u="sng" dirty="0" smtClean="0">
              <a:solidFill>
                <a:schemeClr val="tx2"/>
              </a:solidFill>
              <a:latin typeface="Source Code Pro" charset="0"/>
              <a:ea typeface="Source Code Pro" charset="0"/>
            </a:endParaRPr>
          </a:p>
        </p:txBody>
      </p:sp>
      <p:pic>
        <p:nvPicPr>
          <p:cNvPr id="1026" name="Picture 2"/>
          <p:cNvPicPr>
            <a:picLocks noChangeAspect="1" noChangeArrowheads="1"/>
          </p:cNvPicPr>
          <p:nvPr/>
        </p:nvPicPr>
        <p:blipFill>
          <a:blip r:embed="rId3"/>
          <a:srcRect/>
          <a:stretch>
            <a:fillRect/>
          </a:stretch>
        </p:blipFill>
        <p:spPr bwMode="auto">
          <a:xfrm>
            <a:off x="5032668" y="2071684"/>
            <a:ext cx="3357586" cy="2320703"/>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428610"/>
            <a:ext cx="8001056" cy="3929090"/>
          </a:xfrm>
          <a:prstGeom prst="rect">
            <a:avLst/>
          </a:prstGeom>
        </p:spPr>
        <p:txBody>
          <a:bodyPr spcFirstLastPara="1" wrap="square" lIns="91425" tIns="91425" rIns="91425" bIns="91425" anchor="t" anchorCtr="0">
            <a:noAutofit/>
          </a:bodyPr>
          <a:lstStyle/>
          <a:p>
            <a:pPr marL="0" lvl="0" indent="0"/>
            <a:r>
              <a:rPr lang="en-US" sz="1600" b="1" u="sng" dirty="0" smtClean="0">
                <a:solidFill>
                  <a:srgbClr val="FFFF00"/>
                </a:solidFill>
                <a:latin typeface="Source Code Pro" charset="0"/>
                <a:ea typeface="Source Code Pro" charset="0"/>
              </a:rPr>
              <a:t>Deadlock Avoidance:</a:t>
            </a:r>
            <a:r>
              <a:rPr lang="en-US" sz="1400" b="1" dirty="0" smtClean="0">
                <a:latin typeface="Source Code Pro" charset="0"/>
                <a:ea typeface="Source Code Pro" charset="0"/>
              </a:rPr>
              <a:t/>
            </a:r>
            <a:br>
              <a:rPr lang="en-US" sz="1400" b="1" dirty="0" smtClean="0">
                <a:latin typeface="Source Code Pro" charset="0"/>
                <a:ea typeface="Source Code Pro" charset="0"/>
              </a:rPr>
            </a:br>
            <a:r>
              <a:rPr lang="en-US" sz="1400" b="1" dirty="0" smtClean="0">
                <a:latin typeface="Source Code Pro" charset="0"/>
                <a:ea typeface="Source Code Pro" charset="0"/>
              </a:rPr>
              <a:t>Windows employ </a:t>
            </a:r>
            <a:r>
              <a:rPr lang="en-US" sz="1400" b="1" dirty="0" smtClean="0">
                <a:solidFill>
                  <a:srgbClr val="FF0000"/>
                </a:solidFill>
                <a:latin typeface="Source Code Pro" charset="0"/>
                <a:ea typeface="Source Code Pro" charset="0"/>
              </a:rPr>
              <a:t>avoidance techniques </a:t>
            </a:r>
            <a:r>
              <a:rPr lang="en-US" sz="1400" b="1" dirty="0" smtClean="0">
                <a:latin typeface="Source Code Pro" charset="0"/>
                <a:ea typeface="Source Code Pro" charset="0"/>
              </a:rPr>
              <a:t>to prevent deadlocks from occurring in the first place. This involves carefully </a:t>
            </a:r>
            <a:r>
              <a:rPr lang="en-US" sz="1400" b="1" dirty="0" smtClean="0">
                <a:solidFill>
                  <a:srgbClr val="FF0000"/>
                </a:solidFill>
                <a:latin typeface="Source Code Pro" charset="0"/>
                <a:ea typeface="Source Code Pro" charset="0"/>
              </a:rPr>
              <a:t>scheduling processes </a:t>
            </a:r>
            <a:r>
              <a:rPr lang="en-US" sz="1400" b="1" dirty="0" smtClean="0">
                <a:latin typeface="Source Code Pro" charset="0"/>
                <a:ea typeface="Source Code Pro" charset="0"/>
              </a:rPr>
              <a:t>and managing resource allocation to minimize the likelihood of deadlock situations.</a:t>
            </a:r>
            <a:br>
              <a:rPr lang="en-US" sz="1400" b="1" dirty="0" smtClean="0">
                <a:latin typeface="Source Code Pro" charset="0"/>
                <a:ea typeface="Source Code Pro" charset="0"/>
              </a:rPr>
            </a:br>
            <a:r>
              <a:rPr lang="en-US" sz="1400" b="1" u="sng" dirty="0" smtClean="0">
                <a:latin typeface="Source Code Pro" charset="0"/>
                <a:ea typeface="Source Code Pro" charset="0"/>
              </a:rPr>
              <a:t/>
            </a:r>
            <a:br>
              <a:rPr lang="en-US" sz="1400" b="1" u="sng" dirty="0" smtClean="0">
                <a:latin typeface="Source Code Pro" charset="0"/>
                <a:ea typeface="Source Code Pro" charset="0"/>
              </a:rPr>
            </a:br>
            <a:r>
              <a:rPr lang="en-US" sz="1600" b="1" u="sng" dirty="0" smtClean="0">
                <a:solidFill>
                  <a:srgbClr val="FFFF00"/>
                </a:solidFill>
                <a:latin typeface="Source Code Pro" charset="0"/>
                <a:ea typeface="Source Code Pro" charset="0"/>
              </a:rPr>
              <a:t>Resource Preemption:</a:t>
            </a:r>
            <a:r>
              <a:rPr lang="en-US" sz="1400" b="1" dirty="0" smtClean="0">
                <a:latin typeface="Source Code Pro" charset="0"/>
                <a:ea typeface="Source Code Pro" charset="0"/>
              </a:rPr>
              <a:t/>
            </a:r>
            <a:br>
              <a:rPr lang="en-US" sz="1400" b="1" dirty="0" smtClean="0">
                <a:latin typeface="Source Code Pro" charset="0"/>
                <a:ea typeface="Source Code Pro" charset="0"/>
              </a:rPr>
            </a:br>
            <a:r>
              <a:rPr lang="en-US" sz="1400" b="1" dirty="0" smtClean="0">
                <a:latin typeface="Source Code Pro" charset="0"/>
                <a:ea typeface="Source Code Pro" charset="0"/>
              </a:rPr>
              <a:t>In some cases, Windows  may </a:t>
            </a:r>
            <a:r>
              <a:rPr lang="en-US" sz="1400" b="1" dirty="0" smtClean="0">
                <a:solidFill>
                  <a:srgbClr val="FF0000"/>
                </a:solidFill>
                <a:latin typeface="Source Code Pro" charset="0"/>
                <a:ea typeface="Source Code Pro" charset="0"/>
              </a:rPr>
              <a:t>preemptively revoke resources </a:t>
            </a:r>
            <a:r>
              <a:rPr lang="en-US" sz="1400" b="1" dirty="0" smtClean="0">
                <a:latin typeface="Source Code Pro" charset="0"/>
                <a:ea typeface="Source Code Pro" charset="0"/>
              </a:rPr>
              <a:t>from processes to resolve potential deadlocks. The operating system can forcibly release resources from one or more processes to allow others to proceed, thereby preventing or resolving deadlocks.</a:t>
            </a:r>
            <a:br>
              <a:rPr lang="en-US" sz="1400" b="1" dirty="0" smtClean="0">
                <a:latin typeface="Source Code Pro" charset="0"/>
                <a:ea typeface="Source Code Pro" charset="0"/>
              </a:rPr>
            </a:br>
            <a:r>
              <a:rPr lang="en-US" sz="1400" b="1" dirty="0" smtClean="0">
                <a:latin typeface="Source Code Pro" charset="0"/>
                <a:ea typeface="Source Code Pro" charset="0"/>
              </a:rPr>
              <a:t>Windows  also allows developers to implement their own deadlock prevention and handling mechanisms within their applications. Developers can use synchronization primitives provided by windows, such as locks and semaphores, to manage resource access and prevent deadlocks at the application level.</a:t>
            </a:r>
            <a:endParaRPr lang="en-IN" sz="14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428610"/>
            <a:ext cx="8001056" cy="3929090"/>
          </a:xfrm>
          <a:prstGeom prst="rect">
            <a:avLst/>
          </a:prstGeom>
        </p:spPr>
        <p:txBody>
          <a:bodyPr spcFirstLastPara="1" wrap="square" lIns="91425" tIns="91425" rIns="91425" bIns="91425" anchor="t" anchorCtr="0">
            <a:noAutofit/>
          </a:bodyPr>
          <a:lstStyle/>
          <a:p>
            <a:pPr marL="0" lvl="0" indent="0"/>
            <a:r>
              <a:rPr lang="en-US" sz="1400" b="1" u="sng" dirty="0" smtClean="0">
                <a:solidFill>
                  <a:srgbClr val="FFFF00"/>
                </a:solidFill>
                <a:latin typeface="Source Code Pro" charset="0"/>
                <a:ea typeface="Source Code Pro" charset="0"/>
              </a:rPr>
              <a:t>Deadlock Detection and Recovery:</a:t>
            </a:r>
            <a:r>
              <a:rPr lang="en-IN" sz="1400" b="1" u="sng" dirty="0" smtClean="0">
                <a:solidFill>
                  <a:schemeClr val="tx2"/>
                </a:solidFill>
                <a:latin typeface="Source Code Pro" charset="0"/>
                <a:ea typeface="Source Code Pro" charset="0"/>
              </a:rPr>
              <a:t/>
            </a:r>
            <a:br>
              <a:rPr lang="en-IN" sz="1400" b="1" u="sng" dirty="0" smtClean="0">
                <a:solidFill>
                  <a:schemeClr val="tx2"/>
                </a:solidFill>
                <a:latin typeface="Source Code Pro" charset="0"/>
                <a:ea typeface="Source Code Pro" charset="0"/>
              </a:rPr>
            </a:br>
            <a:r>
              <a:rPr lang="en-US" sz="1400" b="1" dirty="0" smtClean="0">
                <a:solidFill>
                  <a:srgbClr val="FF0000"/>
                </a:solidFill>
                <a:latin typeface="Source Code Pro" charset="0"/>
                <a:ea typeface="Source Code Pro" charset="0"/>
              </a:rPr>
              <a:t>Resource Allocation Graph </a:t>
            </a:r>
            <a:r>
              <a:rPr lang="en-US" sz="1400" b="1" dirty="0" smtClean="0">
                <a:solidFill>
                  <a:schemeClr val="tx1"/>
                </a:solidFill>
                <a:latin typeface="Source Code Pro" charset="0"/>
                <a:ea typeface="Source Code Pro" charset="0"/>
              </a:rPr>
              <a:t>- Windows employs a graph-based algorithm to detect potential deadlocks. It utilizes a resource allocation graph to identify cycles that indicate a potential deadlock. Once a deadlock is detected, Windows takes appropriate actions to break the deadlock and allow processes to proceed.</a:t>
            </a:r>
            <a:r>
              <a:rPr lang="en-US" sz="1400" b="1" u="sng" dirty="0" smtClean="0">
                <a:solidFill>
                  <a:srgbClr val="C00000"/>
                </a:solidFill>
                <a:latin typeface="Source Code Pro" charset="0"/>
                <a:ea typeface="Source Code Pro" charset="0"/>
              </a:rPr>
              <a:t/>
            </a:r>
            <a:br>
              <a:rPr lang="en-US" sz="1400" b="1" u="sng" dirty="0" smtClean="0">
                <a:solidFill>
                  <a:srgbClr val="C00000"/>
                </a:solidFill>
                <a:latin typeface="Source Code Pro" charset="0"/>
                <a:ea typeface="Source Code Pro" charset="0"/>
              </a:rPr>
            </a:br>
            <a:r>
              <a:rPr lang="en-US" sz="1400" b="1" dirty="0" smtClean="0">
                <a:latin typeface="Source Code Pro" charset="0"/>
                <a:ea typeface="Source Code Pro" charset="0"/>
              </a:rPr>
              <a:t>Windows also use a </a:t>
            </a:r>
            <a:r>
              <a:rPr lang="en-US" sz="1400" b="1" dirty="0" smtClean="0">
                <a:solidFill>
                  <a:srgbClr val="FF0000"/>
                </a:solidFill>
                <a:latin typeface="Source Code Pro" charset="0"/>
                <a:ea typeface="Source Code Pro" charset="0"/>
              </a:rPr>
              <a:t>timeout mechanism </a:t>
            </a:r>
            <a:r>
              <a:rPr lang="en-US" sz="1400" b="1" dirty="0" smtClean="0">
                <a:latin typeface="Source Code Pro" charset="0"/>
                <a:ea typeface="Source Code Pro" charset="0"/>
              </a:rPr>
              <a:t>to detect deadlocks. If a resource is not released within a certain time, Windows assumes a deadlock and takes necessary recovery actions. It can terminate one or more processes involved in the deadlock or force the release of resources to break the deadlock.</a:t>
            </a:r>
            <a:r>
              <a:rPr lang="en-US" sz="1400" dirty="0" smtClean="0">
                <a:latin typeface="Source Code Pro" charset="0"/>
                <a:ea typeface="Source Code Pro" charset="0"/>
              </a:rPr>
              <a:t/>
            </a:r>
            <a:br>
              <a:rPr lang="en-US" sz="1400" dirty="0" smtClean="0">
                <a:latin typeface="Source Code Pro" charset="0"/>
                <a:ea typeface="Source Code Pro" charset="0"/>
              </a:rPr>
            </a:br>
            <a:r>
              <a:rPr lang="en-US" sz="1400" b="1" u="sng" dirty="0" smtClean="0">
                <a:solidFill>
                  <a:srgbClr val="FFFF00"/>
                </a:solidFill>
                <a:latin typeface="Source Code Pro" charset="0"/>
                <a:ea typeface="Source Code Pro" charset="0"/>
              </a:rPr>
              <a:t/>
            </a:r>
            <a:br>
              <a:rPr lang="en-US" sz="1400" b="1" u="sng" dirty="0" smtClean="0">
                <a:solidFill>
                  <a:srgbClr val="FFFF00"/>
                </a:solidFill>
                <a:latin typeface="Source Code Pro" charset="0"/>
                <a:ea typeface="Source Code Pro" charset="0"/>
              </a:rPr>
            </a:br>
            <a:r>
              <a:rPr lang="en-US" sz="1400" b="1" u="sng" dirty="0" smtClean="0">
                <a:solidFill>
                  <a:srgbClr val="FFFF00"/>
                </a:solidFill>
                <a:latin typeface="Source Code Pro" charset="0"/>
                <a:ea typeface="Source Code Pro" charset="0"/>
              </a:rPr>
              <a:t>Deadlock Prevention:</a:t>
            </a:r>
            <a:r>
              <a:rPr lang="en-US" sz="1600" b="1" u="sng" dirty="0" smtClean="0">
                <a:solidFill>
                  <a:srgbClr val="C00000"/>
                </a:solidFill>
                <a:latin typeface="Source Code Pro" charset="0"/>
                <a:ea typeface="Source Code Pro" charset="0"/>
              </a:rPr>
              <a:t/>
            </a:r>
            <a:br>
              <a:rPr lang="en-US" sz="1600" b="1" u="sng" dirty="0" smtClean="0">
                <a:solidFill>
                  <a:srgbClr val="C00000"/>
                </a:solidFill>
                <a:latin typeface="Source Code Pro" charset="0"/>
                <a:ea typeface="Source Code Pro" charset="0"/>
              </a:rPr>
            </a:br>
            <a:r>
              <a:rPr lang="en-US" sz="1400" b="1" dirty="0" smtClean="0">
                <a:latin typeface="Source Code Pro" charset="0"/>
                <a:ea typeface="Source Code Pro" charset="0"/>
              </a:rPr>
              <a:t>Windows emphasizes a </a:t>
            </a:r>
            <a:r>
              <a:rPr lang="en-US" sz="1400" b="1" dirty="0" smtClean="0">
                <a:solidFill>
                  <a:srgbClr val="FF0000"/>
                </a:solidFill>
                <a:latin typeface="Source Code Pro" charset="0"/>
                <a:ea typeface="Source Code Pro" charset="0"/>
              </a:rPr>
              <a:t>prevention-oriented approach </a:t>
            </a:r>
            <a:r>
              <a:rPr lang="en-US" sz="1400" b="1" dirty="0" smtClean="0">
                <a:latin typeface="Source Code Pro" charset="0"/>
                <a:ea typeface="Source Code Pro" charset="0"/>
              </a:rPr>
              <a:t>by ensuring that the necessary conditions for deadlocks are not allowed to occur. It achieves this by employing techniques such as resource ordering, which ensures that resources are requested and released in a specific order, thereby preventing circular waits.</a:t>
            </a:r>
            <a:endParaRPr lang="en-IN" sz="14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500034" y="500048"/>
            <a:ext cx="8143932" cy="4000528"/>
          </a:xfrm>
          <a:prstGeom prst="rect">
            <a:avLst/>
          </a:prstGeom>
          <a:noFill/>
          <a:ln w="9525">
            <a:noFill/>
            <a:miter lim="800000"/>
            <a:headEnd/>
            <a:tailEnd/>
          </a:ln>
          <a:effectLst/>
        </p:spPr>
      </p:pic>
      <p:sp>
        <p:nvSpPr>
          <p:cNvPr id="4" name="TextBox 3"/>
          <p:cNvSpPr txBox="1"/>
          <p:nvPr/>
        </p:nvSpPr>
        <p:spPr>
          <a:xfrm>
            <a:off x="428596" y="142858"/>
            <a:ext cx="5786478" cy="307777"/>
          </a:xfrm>
          <a:prstGeom prst="rect">
            <a:avLst/>
          </a:prstGeom>
          <a:noFill/>
        </p:spPr>
        <p:txBody>
          <a:bodyPr wrap="square" rtlCol="0">
            <a:spAutoFit/>
          </a:bodyPr>
          <a:lstStyle/>
          <a:p>
            <a:r>
              <a:rPr lang="en-IN" b="1" u="sng" dirty="0" smtClean="0">
                <a:solidFill>
                  <a:schemeClr val="tx2"/>
                </a:solidFill>
                <a:latin typeface="Source Code Pro" charset="0"/>
                <a:ea typeface="Source Code Pro" charset="0"/>
              </a:rPr>
              <a:t>Potential code:</a:t>
            </a:r>
            <a:endParaRPr lang="en-US" b="1" u="sng" dirty="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9453" y="733552"/>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929322" y="1285866"/>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857224" y="1071552"/>
            <a:ext cx="5027048"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00"/>
                </a:solidFill>
              </a:rPr>
              <a:t>&lt;/</a:t>
            </a:r>
            <a:r>
              <a:rPr lang="en" u="sng" dirty="0" smtClean="0">
                <a:solidFill>
                  <a:srgbClr val="FF0000"/>
                </a:solidFill>
              </a:rPr>
              <a:t>Introduction</a:t>
            </a:r>
            <a:r>
              <a:rPr lang="en" dirty="0" smtClean="0">
                <a:solidFill>
                  <a:srgbClr val="FFFF00"/>
                </a:solidFill>
              </a:rPr>
              <a:t>/&gt;</a:t>
            </a:r>
            <a:br>
              <a:rPr lang="en" dirty="0" smtClean="0">
                <a:solidFill>
                  <a:srgbClr val="FFFF00"/>
                </a:solidFill>
              </a:rPr>
            </a:br>
            <a:endParaRPr>
              <a:solidFill>
                <a:srgbClr val="FFFF00"/>
              </a:solidFill>
            </a:endParaRPr>
          </a:p>
        </p:txBody>
      </p:sp>
      <p:sp>
        <p:nvSpPr>
          <p:cNvPr id="275" name="Google Shape;275;p31"/>
          <p:cNvSpPr txBox="1">
            <a:spLocks noGrp="1"/>
          </p:cNvSpPr>
          <p:nvPr>
            <p:ph type="title" idx="2"/>
          </p:nvPr>
        </p:nvSpPr>
        <p:spPr>
          <a:xfrm>
            <a:off x="6072198" y="1643056"/>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 01</a:t>
            </a:r>
            <a:endParaRPr/>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endParaRPr sz="3600">
              <a:solidFill>
                <a:schemeClr val="l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endParaRPr sz="3600">
              <a:solidFill>
                <a:schemeClr val="accent1"/>
              </a:solidFill>
            </a:endParaRPr>
          </a:p>
        </p:txBody>
      </p:sp>
      <p:sp>
        <p:nvSpPr>
          <p:cNvPr id="14" name="TextBox 13"/>
          <p:cNvSpPr txBox="1"/>
          <p:nvPr/>
        </p:nvSpPr>
        <p:spPr>
          <a:xfrm>
            <a:off x="1000100" y="1857370"/>
            <a:ext cx="4643470" cy="1969770"/>
          </a:xfrm>
          <a:prstGeom prst="rect">
            <a:avLst/>
          </a:prstGeom>
          <a:noFill/>
        </p:spPr>
        <p:txBody>
          <a:bodyPr wrap="square" rtlCol="0">
            <a:spAutoFit/>
          </a:bodyPr>
          <a:lstStyle/>
          <a:p>
            <a:pPr marL="342900" indent="-342900"/>
            <a:endParaRPr lang="en-IN" dirty="0" smtClean="0">
              <a:solidFill>
                <a:schemeClr val="accent4"/>
              </a:solidFill>
            </a:endParaRPr>
          </a:p>
          <a:p>
            <a:pPr marL="342900" indent="-342900"/>
            <a:endParaRPr lang="en-IN" dirty="0" smtClean="0">
              <a:solidFill>
                <a:schemeClr val="accent4"/>
              </a:solidFill>
            </a:endParaRPr>
          </a:p>
          <a:p>
            <a:pPr marL="342900" indent="-342900"/>
            <a:r>
              <a:rPr lang="en-IN" sz="1600" b="1" dirty="0" smtClean="0">
                <a:solidFill>
                  <a:srgbClr val="FF0000"/>
                </a:solidFill>
                <a:latin typeface="Source Code Pro" charset="0"/>
                <a:ea typeface="Source Code Pro" charset="0"/>
              </a:rPr>
              <a:t>1)</a:t>
            </a:r>
            <a:r>
              <a:rPr lang="en-IN" sz="1600" b="1" dirty="0" smtClean="0">
                <a:solidFill>
                  <a:schemeClr val="tx1"/>
                </a:solidFill>
                <a:latin typeface="Source Code Pro" charset="0"/>
                <a:ea typeface="Source Code Pro" charset="0"/>
              </a:rPr>
              <a:t>What is Windows?</a:t>
            </a:r>
          </a:p>
          <a:p>
            <a:pPr marL="342900" indent="-342900"/>
            <a:r>
              <a:rPr lang="en-IN" sz="1600" b="1" dirty="0" smtClean="0">
                <a:solidFill>
                  <a:srgbClr val="FF0000"/>
                </a:solidFill>
                <a:latin typeface="Source Code Pro" charset="0"/>
                <a:ea typeface="Source Code Pro" charset="0"/>
              </a:rPr>
              <a:t>2)</a:t>
            </a:r>
            <a:r>
              <a:rPr lang="en-IN" sz="1600" b="1" dirty="0" smtClean="0">
                <a:solidFill>
                  <a:schemeClr val="tx1"/>
                </a:solidFill>
                <a:latin typeface="Source Code Pro" charset="0"/>
                <a:ea typeface="Source Code Pro" charset="0"/>
              </a:rPr>
              <a:t>Evolution of Windows</a:t>
            </a:r>
          </a:p>
          <a:p>
            <a:pPr marL="342900" indent="-342900"/>
            <a:r>
              <a:rPr lang="en-IN" sz="1600" b="1" dirty="0" smtClean="0">
                <a:solidFill>
                  <a:srgbClr val="FF0000"/>
                </a:solidFill>
                <a:latin typeface="Source Code Pro" charset="0"/>
                <a:ea typeface="Source Code Pro" charset="0"/>
              </a:rPr>
              <a:t>3)</a:t>
            </a:r>
            <a:r>
              <a:rPr lang="en-IN" sz="1600" b="1" dirty="0" smtClean="0">
                <a:solidFill>
                  <a:schemeClr val="tx1"/>
                </a:solidFill>
                <a:latin typeface="Source Code Pro" charset="0"/>
                <a:ea typeface="Source Code Pro" charset="0"/>
              </a:rPr>
              <a:t>Windows NT</a:t>
            </a:r>
          </a:p>
          <a:p>
            <a:pPr marL="342900" indent="-342900"/>
            <a:r>
              <a:rPr lang="en-IN" sz="1600" b="1" dirty="0" smtClean="0">
                <a:solidFill>
                  <a:srgbClr val="FF0000"/>
                </a:solidFill>
                <a:latin typeface="Source Code Pro" charset="0"/>
                <a:ea typeface="Source Code Pro" charset="0"/>
              </a:rPr>
              <a:t>4)</a:t>
            </a:r>
            <a:r>
              <a:rPr lang="en-IN" sz="1600" b="1" dirty="0" smtClean="0">
                <a:solidFill>
                  <a:schemeClr val="tx1"/>
                </a:solidFill>
                <a:latin typeface="Source Code Pro" charset="0"/>
                <a:ea typeface="Source Code Pro" charset="0"/>
              </a:rPr>
              <a:t>Various Windows servers</a:t>
            </a:r>
          </a:p>
          <a:p>
            <a:pPr marL="342900" indent="-342900"/>
            <a:r>
              <a:rPr lang="en-IN" sz="1600" b="1" dirty="0" smtClean="0">
                <a:solidFill>
                  <a:srgbClr val="FF0000"/>
                </a:solidFill>
                <a:latin typeface="Source Code Pro" charset="0"/>
                <a:ea typeface="Source Code Pro" charset="0"/>
              </a:rPr>
              <a:t>5)</a:t>
            </a:r>
            <a:r>
              <a:rPr lang="en-IN" sz="1600" b="1" dirty="0" smtClean="0">
                <a:solidFill>
                  <a:schemeClr val="tx1"/>
                </a:solidFill>
                <a:latin typeface="Source Code Pro" charset="0"/>
                <a:ea typeface="Source Code Pro" charset="0"/>
              </a:rPr>
              <a:t>Various Commands on Windows</a:t>
            </a:r>
          </a:p>
          <a:p>
            <a:pPr marL="342900" indent="-342900">
              <a:buAutoNum type="arabicParenR"/>
            </a:pP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357172"/>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Memory management</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428596" y="1000114"/>
            <a:ext cx="8001056" cy="3643338"/>
          </a:xfrm>
          <a:prstGeom prst="rect">
            <a:avLst/>
          </a:prstGeom>
        </p:spPr>
        <p:txBody>
          <a:bodyPr spcFirstLastPara="1" wrap="square" lIns="91425" tIns="91425" rIns="91425" bIns="91425" anchor="t" anchorCtr="0">
            <a:noAutofit/>
          </a:bodyPr>
          <a:lstStyle/>
          <a:p>
            <a:pPr fontAlgn="base"/>
            <a:r>
              <a:rPr lang="en-US" sz="1600" b="1" dirty="0" smtClean="0"/>
              <a:t>In a multiprogramming computer, the </a:t>
            </a:r>
            <a:r>
              <a:rPr lang="en-US" sz="1600" b="1" u="sng" dirty="0" smtClean="0">
                <a:hlinkClick r:id="rId3"/>
              </a:rPr>
              <a:t>Operating System</a:t>
            </a:r>
            <a:r>
              <a:rPr lang="en-US" sz="1600" b="1" dirty="0" smtClean="0"/>
              <a:t> resides</a:t>
            </a:r>
          </a:p>
          <a:p>
            <a:pPr fontAlgn="base"/>
            <a:r>
              <a:rPr lang="en-US" sz="1600" b="1" dirty="0" smtClean="0"/>
              <a:t>in a part of memory, and the rest is used by multiple</a:t>
            </a:r>
          </a:p>
          <a:p>
            <a:pPr fontAlgn="base"/>
            <a:r>
              <a:rPr lang="en-US" sz="1600" b="1" dirty="0" smtClean="0"/>
              <a:t>processes. The task of subdividing the memory among different</a:t>
            </a:r>
          </a:p>
          <a:p>
            <a:pPr fontAlgn="base"/>
            <a:r>
              <a:rPr lang="en-US" sz="1600" b="1" dirty="0" smtClean="0"/>
              <a:t>processes is called Memory Management. Memory management is a</a:t>
            </a:r>
          </a:p>
          <a:p>
            <a:pPr fontAlgn="base"/>
            <a:r>
              <a:rPr lang="en-US" sz="1600" b="1" dirty="0" smtClean="0"/>
              <a:t>method in the operating system to manage operations between</a:t>
            </a:r>
          </a:p>
          <a:p>
            <a:pPr fontAlgn="base"/>
            <a:r>
              <a:rPr lang="en-US" sz="1600" b="1" dirty="0" smtClean="0"/>
              <a:t>main memory and disk during process execution. The main aim of</a:t>
            </a:r>
          </a:p>
          <a:p>
            <a:pPr fontAlgn="base"/>
            <a:r>
              <a:rPr lang="en-US" sz="1600" b="1" dirty="0" smtClean="0"/>
              <a:t>memory management is to achieve efficient utilization of</a:t>
            </a:r>
          </a:p>
          <a:p>
            <a:pPr fontAlgn="base"/>
            <a:r>
              <a:rPr lang="en-US" sz="1600" b="1" dirty="0" smtClean="0"/>
              <a:t>memory. </a:t>
            </a:r>
          </a:p>
          <a:p>
            <a:pPr fontAlgn="base"/>
            <a:endParaRPr lang="en-US" sz="1600" b="1" dirty="0" smtClean="0"/>
          </a:p>
          <a:p>
            <a:pPr fontAlgn="base"/>
            <a:r>
              <a:rPr lang="en-US" sz="1600" b="1" dirty="0" smtClean="0"/>
              <a:t>There are two memory management approaches: swapping and</a:t>
            </a:r>
          </a:p>
          <a:p>
            <a:pPr fontAlgn="base"/>
            <a:r>
              <a:rPr lang="en-US" sz="1600" b="1" dirty="0" smtClean="0"/>
              <a:t>virtual memory. The difference between them is the way in</a:t>
            </a:r>
          </a:p>
          <a:p>
            <a:pPr fontAlgn="base"/>
            <a:r>
              <a:rPr lang="en-US" sz="1600" b="1" dirty="0" smtClean="0"/>
              <a:t>which a process is loaded to the main memory. </a:t>
            </a:r>
          </a:p>
          <a:p>
            <a:pPr fontAlgn="base"/>
            <a:r>
              <a:rPr lang="en-US" sz="1600" b="1" u="sng" dirty="0" smtClean="0">
                <a:solidFill>
                  <a:srgbClr val="C00000"/>
                </a:solidFill>
              </a:rPr>
              <a:t/>
            </a:r>
            <a:br>
              <a:rPr lang="en-US" sz="1600" b="1" u="sng" dirty="0" smtClean="0">
                <a:solidFill>
                  <a:srgbClr val="C00000"/>
                </a:solidFill>
              </a:rPr>
            </a:br>
            <a:r>
              <a:rPr lang="en-US" sz="1600" dirty="0" smtClean="0"/>
              <a:t/>
            </a:r>
            <a:br>
              <a:rPr lang="en-US" sz="1600" dirty="0" smtClean="0"/>
            </a:br>
            <a:endParaRPr lang="en-US" sz="1600" dirty="0" smtClean="0"/>
          </a:p>
          <a:p>
            <a:pPr marL="0" lvl="0" indent="0"/>
            <a:endParaRPr lang="en-US" sz="1600" b="1" u="sng" dirty="0" smtClean="0">
              <a:solidFill>
                <a:schemeClr val="tx2"/>
              </a:solidFill>
            </a:endParaRP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428596" y="428610"/>
            <a:ext cx="8001056" cy="4143404"/>
          </a:xfrm>
        </p:spPr>
        <p:txBody>
          <a:bodyPr/>
          <a:lstStyle/>
          <a:p>
            <a:pPr fontAlgn="base">
              <a:buNone/>
            </a:pPr>
            <a:r>
              <a:rPr lang="en-US" sz="1800" b="1" u="sng" dirty="0" smtClean="0">
                <a:solidFill>
                  <a:srgbClr val="FFFF00"/>
                </a:solidFill>
              </a:rPr>
              <a:t>Why Memory Management is Required?</a:t>
            </a:r>
          </a:p>
          <a:p>
            <a:pPr fontAlgn="base">
              <a:buNone/>
            </a:pPr>
            <a:r>
              <a:rPr lang="en-US" sz="1400" b="1" dirty="0" smtClean="0"/>
              <a:t>1)Allocate and de-allocate memory before and after process execution.</a:t>
            </a:r>
          </a:p>
          <a:p>
            <a:pPr fontAlgn="base">
              <a:buNone/>
            </a:pPr>
            <a:r>
              <a:rPr lang="en-US" sz="1400" b="1" dirty="0" smtClean="0"/>
              <a:t>2)To keep track of used memory space by processes.</a:t>
            </a:r>
          </a:p>
          <a:p>
            <a:pPr fontAlgn="base">
              <a:buNone/>
            </a:pPr>
            <a:r>
              <a:rPr lang="en-US" sz="1400" b="1" dirty="0" smtClean="0"/>
              <a:t>3)To minimize </a:t>
            </a:r>
            <a:r>
              <a:rPr lang="en-US" sz="1400" b="1" u="sng" dirty="0" smtClean="0">
                <a:hlinkClick r:id="rId3"/>
              </a:rPr>
              <a:t>fragmentation </a:t>
            </a:r>
            <a:r>
              <a:rPr lang="en-US" sz="1400" b="1" dirty="0" smtClean="0"/>
              <a:t>issues.</a:t>
            </a:r>
          </a:p>
          <a:p>
            <a:pPr fontAlgn="base">
              <a:buNone/>
            </a:pPr>
            <a:r>
              <a:rPr lang="en-US" sz="1400" b="1" dirty="0" smtClean="0"/>
              <a:t>4)To proper utilization of main memory.</a:t>
            </a:r>
          </a:p>
          <a:p>
            <a:pPr fontAlgn="base">
              <a:buNone/>
            </a:pPr>
            <a:r>
              <a:rPr lang="en-US" sz="1400" b="1" dirty="0" smtClean="0"/>
              <a:t>5)To maintain data integrity while executing of process</a:t>
            </a:r>
          </a:p>
          <a:p>
            <a:pPr fontAlgn="base">
              <a:buNone/>
            </a:pPr>
            <a:endParaRPr lang="en-US" sz="1600" b="1" u="sng" dirty="0" smtClean="0">
              <a:solidFill>
                <a:srgbClr val="FFFF00"/>
              </a:solidFill>
            </a:endParaRPr>
          </a:p>
          <a:p>
            <a:pPr fontAlgn="base">
              <a:buNone/>
            </a:pPr>
            <a:r>
              <a:rPr lang="en-US" sz="1800" b="1" u="sng" dirty="0" smtClean="0">
                <a:solidFill>
                  <a:srgbClr val="FFFF00"/>
                </a:solidFill>
              </a:rPr>
              <a:t>Memory hierarchy:</a:t>
            </a:r>
          </a:p>
          <a:p>
            <a:pPr fontAlgn="base">
              <a:buNone/>
            </a:pPr>
            <a:endParaRPr lang="en-US" sz="1400" dirty="0" smtClean="0"/>
          </a:p>
          <a:p>
            <a:pPr fontAlgn="base">
              <a:buNone/>
            </a:pPr>
            <a:endParaRPr lang="en-US" sz="1400" b="1" dirty="0"/>
          </a:p>
        </p:txBody>
      </p:sp>
      <p:pic>
        <p:nvPicPr>
          <p:cNvPr id="1027" name="Picture 3"/>
          <p:cNvPicPr>
            <a:picLocks noChangeAspect="1" noChangeArrowheads="1"/>
          </p:cNvPicPr>
          <p:nvPr/>
        </p:nvPicPr>
        <p:blipFill>
          <a:blip r:embed="rId4"/>
          <a:srcRect/>
          <a:stretch>
            <a:fillRect/>
          </a:stretch>
        </p:blipFill>
        <p:spPr bwMode="auto">
          <a:xfrm>
            <a:off x="3357554" y="2143122"/>
            <a:ext cx="4143404" cy="2156087"/>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428596" y="357172"/>
            <a:ext cx="8001056" cy="4143404"/>
          </a:xfrm>
        </p:spPr>
        <p:txBody>
          <a:bodyPr/>
          <a:lstStyle/>
          <a:p>
            <a:pPr fontAlgn="base">
              <a:buNone/>
            </a:pPr>
            <a:r>
              <a:rPr lang="en-US" sz="1800" b="1" u="sng" dirty="0" smtClean="0">
                <a:solidFill>
                  <a:srgbClr val="FF0000"/>
                </a:solidFill>
              </a:rPr>
              <a:t>Logical and Physical Address Space</a:t>
            </a:r>
          </a:p>
          <a:p>
            <a:pPr fontAlgn="base">
              <a:buNone/>
            </a:pPr>
            <a:endParaRPr lang="en-US" sz="1600" b="1" dirty="0" smtClean="0"/>
          </a:p>
          <a:p>
            <a:pPr fontAlgn="base">
              <a:buNone/>
            </a:pPr>
            <a:r>
              <a:rPr lang="en-US" sz="1600" b="1" dirty="0" smtClean="0"/>
              <a:t>  </a:t>
            </a:r>
            <a:r>
              <a:rPr lang="en-US" sz="1600" b="1" u="sng" dirty="0" smtClean="0">
                <a:solidFill>
                  <a:srgbClr val="FFFF00"/>
                </a:solidFill>
              </a:rPr>
              <a:t>1)Logical Address Space:</a:t>
            </a:r>
            <a:r>
              <a:rPr lang="en-US" sz="1600" b="1" dirty="0" smtClean="0"/>
              <a:t> An address generated by the CPU is known as a “Logical Address”. It is also known as a </a:t>
            </a:r>
            <a:r>
              <a:rPr lang="en-US" sz="1600" b="1" u="sng" dirty="0" smtClean="0">
                <a:hlinkClick r:id="rId3"/>
              </a:rPr>
              <a:t>Virtual address</a:t>
            </a:r>
            <a:r>
              <a:rPr lang="en-US" sz="1600" b="1" dirty="0" smtClean="0"/>
              <a:t>. Logical address space can be defined as the size of the process. A logical address can be changed.</a:t>
            </a:r>
          </a:p>
          <a:p>
            <a:pPr fontAlgn="base">
              <a:buNone/>
            </a:pPr>
            <a:r>
              <a:rPr lang="en-US" sz="1600" b="1" dirty="0" smtClean="0"/>
              <a:t> </a:t>
            </a:r>
          </a:p>
          <a:p>
            <a:pPr fontAlgn="base">
              <a:buNone/>
            </a:pPr>
            <a:r>
              <a:rPr lang="en-US" sz="1600" b="1" dirty="0" smtClean="0">
                <a:solidFill>
                  <a:srgbClr val="FFFF00"/>
                </a:solidFill>
              </a:rPr>
              <a:t>  </a:t>
            </a:r>
            <a:r>
              <a:rPr lang="en-US" sz="1600" b="1" u="sng" dirty="0" smtClean="0">
                <a:solidFill>
                  <a:srgbClr val="FFFF00"/>
                </a:solidFill>
              </a:rPr>
              <a:t>2)Physical Address Space:</a:t>
            </a:r>
            <a:r>
              <a:rPr lang="en-US" sz="1600" b="1" dirty="0" smtClean="0"/>
              <a:t> An address seen by the memory unit (</a:t>
            </a:r>
            <a:r>
              <a:rPr lang="en-US" sz="1600" b="1" dirty="0" err="1" smtClean="0"/>
              <a:t>ie</a:t>
            </a:r>
            <a:r>
              <a:rPr lang="en-US" sz="1600" b="1" dirty="0" smtClean="0"/>
              <a:t> the one loaded into the memory address register of the memory) is commonly known as a “Physical Address”. A </a:t>
            </a:r>
            <a:r>
              <a:rPr lang="en-US" sz="1600" b="1" u="sng" dirty="0" smtClean="0">
                <a:hlinkClick r:id="rId4"/>
              </a:rPr>
              <a:t>Physical address </a:t>
            </a:r>
            <a:r>
              <a:rPr lang="en-US" sz="1600" b="1" dirty="0" smtClean="0"/>
              <a:t>is also known as a Real address. The set of all physical addresses corresponding to these logical addresses is known as Physical address space. A </a:t>
            </a:r>
            <a:r>
              <a:rPr lang="en-US" sz="1600" b="1" u="sng" dirty="0" smtClean="0">
                <a:hlinkClick r:id="rId4"/>
              </a:rPr>
              <a:t>physical address</a:t>
            </a:r>
            <a:r>
              <a:rPr lang="en-US" sz="1600" b="1" dirty="0" smtClean="0"/>
              <a:t> is computed by MMU. The run-time mapping from virtual to physical addresses is done by a hardware device Memory Management Unit(MMU). The physical address always remains constant.</a:t>
            </a:r>
          </a:p>
          <a:p>
            <a:pPr fontAlgn="base">
              <a:buNone/>
            </a:pPr>
            <a:endParaRPr lang="en-US" sz="1400"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428596" y="428610"/>
            <a:ext cx="7929618" cy="4143404"/>
          </a:xfrm>
        </p:spPr>
        <p:txBody>
          <a:bodyPr/>
          <a:lstStyle/>
          <a:p>
            <a:pPr fontAlgn="base">
              <a:buNone/>
            </a:pPr>
            <a:r>
              <a:rPr lang="en-US" sz="1800" b="1" u="sng" dirty="0" smtClean="0">
                <a:solidFill>
                  <a:srgbClr val="FF0000"/>
                </a:solidFill>
              </a:rPr>
              <a:t>Static and Dynamic Loading</a:t>
            </a:r>
          </a:p>
          <a:p>
            <a:pPr fontAlgn="base">
              <a:buNone/>
            </a:pPr>
            <a:endParaRPr lang="en-US" sz="1400" b="1" dirty="0" smtClean="0"/>
          </a:p>
          <a:p>
            <a:pPr fontAlgn="base">
              <a:buNone/>
            </a:pPr>
            <a:r>
              <a:rPr lang="en-US" sz="1400" b="1" dirty="0" smtClean="0"/>
              <a:t>Loading a process into the main memory is done by a loader. There are</a:t>
            </a:r>
          </a:p>
          <a:p>
            <a:pPr fontAlgn="base">
              <a:buNone/>
            </a:pPr>
            <a:r>
              <a:rPr lang="en-US" sz="1400" b="1" dirty="0" smtClean="0"/>
              <a:t>two different types of loading :</a:t>
            </a:r>
            <a:endParaRPr lang="en-IN" sz="1400" b="1" dirty="0" smtClean="0"/>
          </a:p>
          <a:p>
            <a:pPr fontAlgn="base">
              <a:buNone/>
            </a:pPr>
            <a:endParaRPr lang="en-US" sz="1400" b="1" u="sng" dirty="0" smtClean="0">
              <a:solidFill>
                <a:srgbClr val="FFFF00"/>
              </a:solidFill>
            </a:endParaRPr>
          </a:p>
          <a:p>
            <a:pPr fontAlgn="base">
              <a:buNone/>
            </a:pPr>
            <a:r>
              <a:rPr lang="en-US" sz="1400" b="1" u="sng" dirty="0" smtClean="0">
                <a:solidFill>
                  <a:srgbClr val="FFFF00"/>
                </a:solidFill>
              </a:rPr>
              <a:t>1)Static Loading:</a:t>
            </a:r>
            <a:r>
              <a:rPr lang="en-US" sz="1400" b="1" dirty="0" smtClean="0"/>
              <a:t> Static Loading is basically loading the entire program into a fixed address. It requires more memory space.</a:t>
            </a:r>
          </a:p>
          <a:p>
            <a:pPr fontAlgn="base">
              <a:buNone/>
            </a:pPr>
            <a:endParaRPr lang="en-US" sz="1400" b="1" dirty="0" smtClean="0"/>
          </a:p>
          <a:p>
            <a:pPr fontAlgn="base">
              <a:buNone/>
            </a:pPr>
            <a:r>
              <a:rPr lang="en-US" sz="1400" b="1" u="sng" dirty="0" smtClean="0">
                <a:solidFill>
                  <a:srgbClr val="FFFF00"/>
                </a:solidFill>
              </a:rPr>
              <a:t>2)Dynamic Loading:</a:t>
            </a:r>
            <a:r>
              <a:rPr lang="en-US" sz="1400" b="1" dirty="0" smtClean="0"/>
              <a:t> The entire program and all data of a process must be in physical memory for the process to execute. So, the size of a process is limited to the size of </a:t>
            </a:r>
            <a:r>
              <a:rPr lang="en-US" sz="1400" b="1" u="sng" dirty="0" smtClean="0">
                <a:hlinkClick r:id="rId3"/>
              </a:rPr>
              <a:t>physical memory.</a:t>
            </a:r>
            <a:r>
              <a:rPr lang="en-US" sz="1400" b="1" dirty="0" smtClean="0"/>
              <a:t> To gain proper memory utilization, dynamic loading is used. In </a:t>
            </a:r>
            <a:r>
              <a:rPr lang="en-US" sz="1400" b="1" u="sng" dirty="0" smtClean="0">
                <a:hlinkClick r:id="rId4"/>
              </a:rPr>
              <a:t>dynamic loading</a:t>
            </a:r>
            <a:r>
              <a:rPr lang="en-US" sz="1400" b="1" dirty="0" smtClean="0"/>
              <a:t>, a routine is not loaded until it is called. All routines are residing on disk in a </a:t>
            </a:r>
            <a:r>
              <a:rPr lang="en-US" sz="1400" b="1" dirty="0" err="1" smtClean="0">
                <a:hlinkClick r:id="rId5"/>
              </a:rPr>
              <a:t>relocatable</a:t>
            </a:r>
            <a:r>
              <a:rPr lang="en-US" sz="1400" b="1" u="sng" dirty="0" smtClean="0">
                <a:hlinkClick r:id="rId5"/>
              </a:rPr>
              <a:t> </a:t>
            </a:r>
            <a:r>
              <a:rPr lang="en-US" sz="1400" b="1" dirty="0" smtClean="0"/>
              <a:t>load format. One of the advantages of dynamic loading is that the unused </a:t>
            </a:r>
            <a:r>
              <a:rPr lang="en-US" sz="1400" b="1" u="sng" dirty="0" smtClean="0">
                <a:hlinkClick r:id="rId6"/>
              </a:rPr>
              <a:t>routine </a:t>
            </a:r>
            <a:r>
              <a:rPr lang="en-US" sz="1400" b="1" dirty="0" smtClean="0"/>
              <a:t>is never loaded. This loading is useful when a large amount of code is needed to handle it efficiently.</a:t>
            </a:r>
          </a:p>
          <a:p>
            <a:pPr fontAlgn="base">
              <a:buNone/>
            </a:pPr>
            <a:endParaRPr lang="en-US" sz="1400"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428596" y="428610"/>
            <a:ext cx="8429684" cy="4143404"/>
          </a:xfrm>
        </p:spPr>
        <p:txBody>
          <a:bodyPr/>
          <a:lstStyle/>
          <a:p>
            <a:pPr fontAlgn="base">
              <a:buNone/>
            </a:pPr>
            <a:r>
              <a:rPr lang="en-US" sz="1800" b="1" u="sng" dirty="0" smtClean="0">
                <a:solidFill>
                  <a:srgbClr val="FF0000"/>
                </a:solidFill>
              </a:rPr>
              <a:t>Static and Dynamic Linking</a:t>
            </a:r>
          </a:p>
          <a:p>
            <a:pPr fontAlgn="base">
              <a:buNone/>
            </a:pPr>
            <a:r>
              <a:rPr lang="en-US" sz="1400" b="1" dirty="0" smtClean="0"/>
              <a:t>To perform a linking task a linker is used. A linker is a program that</a:t>
            </a:r>
          </a:p>
          <a:p>
            <a:pPr fontAlgn="base">
              <a:buNone/>
            </a:pPr>
            <a:r>
              <a:rPr lang="en-US" sz="1400" b="1" dirty="0" smtClean="0"/>
              <a:t>takes one or more object files generated by a compiler and combines them</a:t>
            </a:r>
          </a:p>
          <a:p>
            <a:pPr fontAlgn="base">
              <a:buNone/>
            </a:pPr>
            <a:r>
              <a:rPr lang="en-US" sz="1400" b="1" dirty="0" smtClean="0"/>
              <a:t>into a single executable file. </a:t>
            </a:r>
          </a:p>
          <a:p>
            <a:pPr fontAlgn="base">
              <a:buNone/>
            </a:pPr>
            <a:endParaRPr lang="en-US" sz="1400" b="1" dirty="0" smtClean="0"/>
          </a:p>
          <a:p>
            <a:pPr fontAlgn="base">
              <a:buNone/>
            </a:pPr>
            <a:r>
              <a:rPr lang="en-US" sz="1400" b="1" u="sng" dirty="0" smtClean="0">
                <a:solidFill>
                  <a:srgbClr val="FFFF00"/>
                </a:solidFill>
              </a:rPr>
              <a:t>1) Static Linking:</a:t>
            </a:r>
            <a:r>
              <a:rPr lang="en-US" sz="1400" b="1" dirty="0" smtClean="0"/>
              <a:t> In </a:t>
            </a:r>
            <a:r>
              <a:rPr lang="en-US" sz="1400" b="1" u="sng" dirty="0" smtClean="0">
                <a:hlinkClick r:id="rId3"/>
              </a:rPr>
              <a:t>static linking</a:t>
            </a:r>
            <a:r>
              <a:rPr lang="en-US" sz="1400" b="1" dirty="0" smtClean="0"/>
              <a:t>, the linker combines all necessary program modules into a single executable program. So there is no runtime dependency. Some operating systems support only static linking, in which system language libraries are treated like any other object module.</a:t>
            </a:r>
          </a:p>
          <a:p>
            <a:pPr fontAlgn="base">
              <a:buNone/>
            </a:pPr>
            <a:endParaRPr lang="en-US" sz="1400" b="1" dirty="0" smtClean="0"/>
          </a:p>
          <a:p>
            <a:pPr fontAlgn="base">
              <a:buNone/>
            </a:pPr>
            <a:r>
              <a:rPr lang="en-US" sz="1400" b="1" u="sng" dirty="0" smtClean="0">
                <a:solidFill>
                  <a:srgbClr val="FFFF00"/>
                </a:solidFill>
              </a:rPr>
              <a:t>2) Dynamic Linking:</a:t>
            </a:r>
            <a:r>
              <a:rPr lang="en-US" sz="1400" b="1" dirty="0" smtClean="0"/>
              <a:t> The basic concept of dynamic linking is similar to dynamic loading. In </a:t>
            </a:r>
            <a:r>
              <a:rPr lang="en-US" sz="1400" b="1" u="sng" dirty="0" smtClean="0">
                <a:hlinkClick r:id="rId3"/>
              </a:rPr>
              <a:t>dynamic linking</a:t>
            </a:r>
            <a:r>
              <a:rPr lang="en-US" sz="1400" b="1" dirty="0" smtClean="0"/>
              <a:t>, “Stub” is included for each appropriate library routine reference. A stub is a small piece of code. When the stub is executed, it checks whether the needed routine is already in memory or not. If not available then the program loads the routine into memory.</a:t>
            </a:r>
          </a:p>
          <a:p>
            <a:pPr fontAlgn="base">
              <a:buNone/>
            </a:pPr>
            <a:endParaRPr lang="en-US" sz="14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428596" y="428610"/>
            <a:ext cx="8286808" cy="4143404"/>
          </a:xfrm>
        </p:spPr>
        <p:txBody>
          <a:bodyPr/>
          <a:lstStyle/>
          <a:p>
            <a:pPr fontAlgn="base">
              <a:buNone/>
            </a:pPr>
            <a:r>
              <a:rPr lang="en-US" sz="1400" b="1" dirty="0" smtClean="0">
                <a:solidFill>
                  <a:srgbClr val="FFFF00"/>
                </a:solidFill>
              </a:rPr>
              <a:t>There are two memory management approaches swapping and virtual memory.</a:t>
            </a:r>
          </a:p>
          <a:p>
            <a:pPr fontAlgn="base">
              <a:buNone/>
            </a:pPr>
            <a:r>
              <a:rPr lang="en-US" sz="1400" b="1" dirty="0" smtClean="0">
                <a:solidFill>
                  <a:srgbClr val="FFFF00"/>
                </a:solidFill>
              </a:rPr>
              <a:t>The difference between them is the way in which a process is loaded to</a:t>
            </a:r>
          </a:p>
          <a:p>
            <a:pPr fontAlgn="base">
              <a:buNone/>
            </a:pPr>
            <a:r>
              <a:rPr lang="en-US" sz="1400" b="1" dirty="0" smtClean="0">
                <a:solidFill>
                  <a:srgbClr val="FFFF00"/>
                </a:solidFill>
              </a:rPr>
              <a:t>the main memory. </a:t>
            </a:r>
          </a:p>
          <a:p>
            <a:pPr>
              <a:buNone/>
            </a:pPr>
            <a:endParaRPr lang="en-IN" sz="1400" dirty="0" smtClean="0"/>
          </a:p>
          <a:p>
            <a:pPr>
              <a:buNone/>
            </a:pPr>
            <a:r>
              <a:rPr lang="en-IN" sz="1400" b="1" u="sng" dirty="0" smtClean="0">
                <a:solidFill>
                  <a:srgbClr val="FF0000"/>
                </a:solidFill>
              </a:rPr>
              <a:t>Swapping</a:t>
            </a:r>
          </a:p>
          <a:p>
            <a:pPr>
              <a:buNone/>
            </a:pPr>
            <a:r>
              <a:rPr lang="en-US" sz="1400" b="1" u="sng" dirty="0" smtClean="0">
                <a:hlinkClick r:id="rId3"/>
              </a:rPr>
              <a:t>Swapping</a:t>
            </a:r>
            <a:r>
              <a:rPr lang="en-US" sz="1400" b="1" dirty="0" smtClean="0"/>
              <a:t> is a process of swapping a process temporarily into a secondary</a:t>
            </a:r>
          </a:p>
          <a:p>
            <a:pPr>
              <a:buNone/>
            </a:pPr>
            <a:r>
              <a:rPr lang="en-US" sz="1400" b="1" dirty="0" smtClean="0"/>
              <a:t>memory from the main memory, which is fast compared to secondary memory. A</a:t>
            </a:r>
          </a:p>
          <a:p>
            <a:pPr>
              <a:buNone/>
            </a:pPr>
            <a:r>
              <a:rPr lang="en-US" sz="1400" b="1" dirty="0" smtClean="0"/>
              <a:t>swapping allows more processes to be run and can be fit into memory at one</a:t>
            </a:r>
          </a:p>
          <a:p>
            <a:pPr>
              <a:buNone/>
            </a:pPr>
            <a:r>
              <a:rPr lang="en-US" sz="1400" b="1" dirty="0" smtClean="0"/>
              <a:t>time. The main part of swapping is transferred time and the total time is</a:t>
            </a:r>
          </a:p>
          <a:p>
            <a:pPr>
              <a:buNone/>
            </a:pPr>
            <a:r>
              <a:rPr lang="en-US" sz="1400" b="1" dirty="0" smtClean="0"/>
              <a:t>directly proportional to the amount of </a:t>
            </a:r>
            <a:r>
              <a:rPr lang="en-US" sz="1400" b="1" u="sng" dirty="0" smtClean="0">
                <a:hlinkClick r:id="rId4"/>
              </a:rPr>
              <a:t>memory swapped</a:t>
            </a:r>
            <a:r>
              <a:rPr lang="en-US" sz="1400" b="1" dirty="0" smtClean="0"/>
              <a:t>.</a:t>
            </a:r>
          </a:p>
          <a:p>
            <a:pPr>
              <a:buNone/>
            </a:pPr>
            <a:endParaRPr lang="en-US" sz="1400" dirty="0" smtClean="0"/>
          </a:p>
        </p:txBody>
      </p:sp>
      <p:pic>
        <p:nvPicPr>
          <p:cNvPr id="1026" name="Picture 2"/>
          <p:cNvPicPr>
            <a:picLocks noChangeAspect="1" noChangeArrowheads="1"/>
          </p:cNvPicPr>
          <p:nvPr/>
        </p:nvPicPr>
        <p:blipFill>
          <a:blip r:embed="rId5"/>
          <a:srcRect/>
          <a:stretch>
            <a:fillRect/>
          </a:stretch>
        </p:blipFill>
        <p:spPr bwMode="auto">
          <a:xfrm>
            <a:off x="642910" y="2857502"/>
            <a:ext cx="3643338" cy="1608771"/>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14282" y="357172"/>
            <a:ext cx="8715436" cy="4143404"/>
          </a:xfrm>
        </p:spPr>
        <p:txBody>
          <a:bodyPr/>
          <a:lstStyle/>
          <a:p>
            <a:pPr fontAlgn="base">
              <a:buNone/>
            </a:pPr>
            <a:r>
              <a:rPr lang="en-US" sz="1400" b="1" dirty="0" smtClean="0"/>
              <a:t>A is now at a different location, addresses contained in it must be relocated,</a:t>
            </a:r>
          </a:p>
          <a:p>
            <a:pPr fontAlgn="base">
              <a:buNone/>
            </a:pPr>
            <a:r>
              <a:rPr lang="en-US" sz="1400" b="1" dirty="0" smtClean="0"/>
              <a:t>either by the software when it is swapped in or (more likely) by hardware</a:t>
            </a:r>
          </a:p>
          <a:p>
            <a:pPr fontAlgn="base">
              <a:buNone/>
            </a:pPr>
            <a:r>
              <a:rPr lang="en-US" sz="1400" b="1" dirty="0" smtClean="0"/>
              <a:t>during program execution</a:t>
            </a:r>
          </a:p>
          <a:p>
            <a:pPr fontAlgn="base">
              <a:buNone/>
            </a:pPr>
            <a:endParaRPr lang="en-US" sz="1400" b="1" dirty="0" smtClean="0"/>
          </a:p>
          <a:p>
            <a:pPr fontAlgn="base">
              <a:buNone/>
            </a:pPr>
            <a:r>
              <a:rPr lang="en-US" sz="1400" b="1" dirty="0" smtClean="0"/>
              <a:t>When swapping creates multiple holes in memory, it is possible to combine them</a:t>
            </a:r>
          </a:p>
          <a:p>
            <a:pPr fontAlgn="base">
              <a:buNone/>
            </a:pPr>
            <a:r>
              <a:rPr lang="en-US" sz="1400" b="1" dirty="0" smtClean="0"/>
              <a:t>all into one big one by moving all the processes downward as far as possible.</a:t>
            </a:r>
          </a:p>
          <a:p>
            <a:pPr fontAlgn="base">
              <a:buNone/>
            </a:pPr>
            <a:r>
              <a:rPr lang="en-US" sz="1400" b="1" dirty="0" smtClean="0"/>
              <a:t>This technique is known as memory compaction. It is usually not done because</a:t>
            </a:r>
          </a:p>
          <a:p>
            <a:pPr fontAlgn="base">
              <a:buNone/>
            </a:pPr>
            <a:r>
              <a:rPr lang="en-US" sz="1400" b="1" dirty="0" smtClean="0"/>
              <a:t>it requires a lot of CPU time. For example, on a 1-GB machine that can copy at</a:t>
            </a:r>
          </a:p>
          <a:p>
            <a:pPr fontAlgn="base">
              <a:buNone/>
            </a:pPr>
            <a:r>
              <a:rPr lang="en-US" sz="1400" b="1" dirty="0" smtClean="0"/>
              <a:t>a rate of 2 GB/sec (0.5 </a:t>
            </a:r>
            <a:r>
              <a:rPr lang="en-US" sz="1400" b="1" dirty="0" err="1" smtClean="0"/>
              <a:t>nsec</a:t>
            </a:r>
            <a:r>
              <a:rPr lang="en-US" sz="1400" b="1" dirty="0" smtClean="0"/>
              <a:t>/byte), it takes about 0.5 sec to compact all of</a:t>
            </a:r>
          </a:p>
          <a:p>
            <a:pPr fontAlgn="base">
              <a:buNone/>
            </a:pPr>
            <a:r>
              <a:rPr lang="en-US" sz="1400" b="1" dirty="0" smtClean="0"/>
              <a:t>the memory. That may not seem like much time, but it would be noticeably</a:t>
            </a:r>
          </a:p>
          <a:p>
            <a:pPr fontAlgn="base">
              <a:buNone/>
            </a:pPr>
            <a:r>
              <a:rPr lang="en-US" sz="1400" b="1" dirty="0" smtClean="0"/>
              <a:t>disruptive to a user watching a video stream.</a:t>
            </a:r>
          </a:p>
          <a:p>
            <a:pPr fontAlgn="base">
              <a:buNone/>
            </a:pPr>
            <a:endParaRPr lang="en-US" sz="1400" b="1" dirty="0" smtClean="0"/>
          </a:p>
          <a:p>
            <a:pPr fontAlgn="base">
              <a:buNone/>
            </a:pPr>
            <a:r>
              <a:rPr lang="en-US" sz="1400" b="1" dirty="0" smtClean="0"/>
              <a:t>A point that is worth making concerns about how much memory should be</a:t>
            </a:r>
          </a:p>
          <a:p>
            <a:pPr fontAlgn="base">
              <a:buNone/>
            </a:pPr>
            <a:r>
              <a:rPr lang="en-US" sz="1400" b="1" dirty="0" smtClean="0"/>
              <a:t>allocated for a process when it is created or swapped in. If processes are</a:t>
            </a:r>
          </a:p>
          <a:p>
            <a:pPr fontAlgn="base">
              <a:buNone/>
            </a:pPr>
            <a:r>
              <a:rPr lang="en-US" sz="1400" b="1" dirty="0" smtClean="0"/>
              <a:t>created with a fixed size that never changes, then the allocation is simple:</a:t>
            </a:r>
          </a:p>
          <a:p>
            <a:pPr fontAlgn="base">
              <a:buNone/>
            </a:pPr>
            <a:r>
              <a:rPr lang="en-US" sz="1400" b="1" dirty="0" smtClean="0"/>
              <a:t>the operating system allocates exactly what is needed, no more and no less.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428596" y="214296"/>
            <a:ext cx="8001056" cy="707886"/>
          </a:xfrm>
          <a:prstGeom prst="rect">
            <a:avLst/>
          </a:prstGeom>
        </p:spPr>
        <p:txBody>
          <a:bodyPr wrap="square">
            <a:spAutoFit/>
          </a:bodyPr>
          <a:lstStyle/>
          <a:p>
            <a:r>
              <a:rPr lang="en-US" sz="2000" b="1" u="sng" dirty="0" smtClean="0">
                <a:solidFill>
                  <a:srgbClr val="FFFF00"/>
                </a:solidFill>
                <a:latin typeface="Source Code Pro" charset="0"/>
                <a:ea typeface="Source Code Pro" charset="0"/>
              </a:rPr>
              <a:t/>
            </a:r>
            <a:br>
              <a:rPr lang="en-US" sz="2000" b="1" u="sng" dirty="0" smtClean="0">
                <a:solidFill>
                  <a:srgbClr val="FFFF00"/>
                </a:solidFill>
                <a:latin typeface="Source Code Pro" charset="0"/>
                <a:ea typeface="Source Code Pro" charset="0"/>
              </a:rPr>
            </a:br>
            <a:r>
              <a:rPr lang="en-US" sz="2000" b="1" u="sng" dirty="0" smtClean="0">
                <a:solidFill>
                  <a:srgbClr val="FF0000"/>
                </a:solidFill>
                <a:latin typeface="Source Code Pro" charset="0"/>
                <a:ea typeface="Source Code Pro" charset="0"/>
              </a:rPr>
              <a:t>Virtual Memory</a:t>
            </a:r>
            <a:endParaRPr lang="en-US" sz="2000" b="1" u="sng" dirty="0">
              <a:solidFill>
                <a:srgbClr val="FF0000"/>
              </a:solidFill>
              <a:latin typeface="Source Code Pro" charset="0"/>
              <a:ea typeface="Source Code Pro" charset="0"/>
            </a:endParaRPr>
          </a:p>
        </p:txBody>
      </p:sp>
      <p:sp>
        <p:nvSpPr>
          <p:cNvPr id="9" name="Text Placeholder 8"/>
          <p:cNvSpPr>
            <a:spLocks noGrp="1"/>
          </p:cNvSpPr>
          <p:nvPr>
            <p:ph type="body" idx="1"/>
          </p:nvPr>
        </p:nvSpPr>
        <p:spPr>
          <a:xfrm>
            <a:off x="0" y="428610"/>
            <a:ext cx="5643570" cy="3643338"/>
          </a:xfrm>
        </p:spPr>
        <p:txBody>
          <a:bodyPr/>
          <a:lstStyle/>
          <a:p>
            <a:pPr fontAlgn="base">
              <a:buNone/>
            </a:pPr>
            <a:r>
              <a:rPr lang="en-US" sz="1400" b="1" u="sng" dirty="0" smtClean="0">
                <a:solidFill>
                  <a:schemeClr val="tx2"/>
                </a:solidFill>
              </a:rPr>
              <a:t> </a:t>
            </a:r>
          </a:p>
          <a:p>
            <a:pPr fontAlgn="base">
              <a:buNone/>
            </a:pPr>
            <a:r>
              <a:rPr lang="en-US" sz="1400" dirty="0" smtClean="0"/>
              <a:t> </a:t>
            </a:r>
          </a:p>
          <a:p>
            <a:pPr fontAlgn="base">
              <a:buNone/>
            </a:pPr>
            <a:r>
              <a:rPr lang="en-US" sz="1400" dirty="0" smtClean="0"/>
              <a:t>  </a:t>
            </a:r>
            <a:r>
              <a:rPr lang="en-US" sz="1600" b="1" dirty="0" smtClean="0"/>
              <a:t>Virtual memory is a memory management technique where secondary memory can be used as if it were a part of the main memory. Virtual memory is a common technique used in a computer's operating system (OS).</a:t>
            </a:r>
          </a:p>
          <a:p>
            <a:pPr>
              <a:buNone/>
            </a:pPr>
            <a:r>
              <a:rPr lang="en-US" sz="1600" b="1" dirty="0" smtClean="0"/>
              <a:t>   Virtual memory uses both hardware and software to enable a computer to compensate for physical memory shortages, temporarily transferring data from random access memory (</a:t>
            </a:r>
            <a:r>
              <a:rPr lang="en-US" sz="1600" b="1" u="sng" dirty="0" smtClean="0">
                <a:hlinkClick r:id="rId3"/>
              </a:rPr>
              <a:t>RAM</a:t>
            </a:r>
            <a:r>
              <a:rPr lang="en-US" sz="1600" b="1" dirty="0" smtClean="0"/>
              <a:t>) to disk storage. Mapping chunks of memory to disk files enables a computer to treat secondary memory as though it were main memory</a:t>
            </a:r>
          </a:p>
          <a:p>
            <a:pPr>
              <a:buNone/>
            </a:pPr>
            <a:endParaRPr lang="en-US" sz="1400" dirty="0" smtClean="0"/>
          </a:p>
        </p:txBody>
      </p:sp>
      <p:pic>
        <p:nvPicPr>
          <p:cNvPr id="10242" name="Picture 2"/>
          <p:cNvPicPr>
            <a:picLocks noChangeAspect="1" noChangeArrowheads="1"/>
          </p:cNvPicPr>
          <p:nvPr/>
        </p:nvPicPr>
        <p:blipFill>
          <a:blip r:embed="rId4"/>
          <a:srcRect/>
          <a:stretch>
            <a:fillRect/>
          </a:stretch>
        </p:blipFill>
        <p:spPr bwMode="auto">
          <a:xfrm>
            <a:off x="5572132" y="1071552"/>
            <a:ext cx="3084500" cy="314327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14282" y="428610"/>
            <a:ext cx="5643602" cy="4143404"/>
          </a:xfrm>
        </p:spPr>
        <p:txBody>
          <a:bodyPr/>
          <a:lstStyle/>
          <a:p>
            <a:pPr>
              <a:buNone/>
            </a:pPr>
            <a:r>
              <a:rPr lang="en-US" sz="2400" b="1" u="sng" dirty="0" smtClean="0">
                <a:solidFill>
                  <a:srgbClr val="FFFF00"/>
                </a:solidFill>
              </a:rPr>
              <a:t>Paging</a:t>
            </a:r>
          </a:p>
          <a:p>
            <a:pPr>
              <a:buNone/>
            </a:pPr>
            <a:endParaRPr lang="en-US" sz="1400" b="1" dirty="0" smtClean="0"/>
          </a:p>
          <a:p>
            <a:pPr>
              <a:buNone/>
            </a:pPr>
            <a:r>
              <a:rPr lang="en-US" sz="1400" b="1" dirty="0" smtClean="0"/>
              <a:t>On any computer, there exists a set of memory</a:t>
            </a:r>
          </a:p>
          <a:p>
            <a:pPr>
              <a:buNone/>
            </a:pPr>
            <a:r>
              <a:rPr lang="en-US" sz="1400" b="1" dirty="0" smtClean="0"/>
              <a:t>Addresses that programs can produce. When </a:t>
            </a:r>
          </a:p>
          <a:p>
            <a:pPr>
              <a:buNone/>
            </a:pPr>
            <a:r>
              <a:rPr lang="en-US" sz="1400" b="1" dirty="0" smtClean="0"/>
              <a:t>program uses an instruction like</a:t>
            </a:r>
          </a:p>
          <a:p>
            <a:pPr>
              <a:buNone/>
            </a:pPr>
            <a:r>
              <a:rPr lang="en-US" sz="1400" b="1" dirty="0" smtClean="0"/>
              <a:t>MOV REG, 1000</a:t>
            </a:r>
            <a:endParaRPr lang="en-US" sz="1400" b="1" i="1" dirty="0" smtClean="0"/>
          </a:p>
          <a:p>
            <a:pPr>
              <a:buNone/>
            </a:pPr>
            <a:endParaRPr lang="en-US" sz="1400" b="1" dirty="0" smtClean="0"/>
          </a:p>
          <a:p>
            <a:pPr>
              <a:buNone/>
            </a:pPr>
            <a:r>
              <a:rPr lang="en-US" sz="1400" b="1" dirty="0" smtClean="0"/>
              <a:t>It does this to copy the contents of memory</a:t>
            </a:r>
          </a:p>
          <a:p>
            <a:pPr>
              <a:buNone/>
            </a:pPr>
            <a:r>
              <a:rPr lang="en-US" sz="1400" b="1" dirty="0" smtClean="0"/>
              <a:t>Address 1000 to REG (or vice versa , depending on</a:t>
            </a:r>
          </a:p>
          <a:p>
            <a:pPr>
              <a:buNone/>
            </a:pPr>
            <a:r>
              <a:rPr lang="en-US" sz="1400" b="1" dirty="0" smtClean="0"/>
              <a:t>The computer). Addresses can be generated using</a:t>
            </a:r>
          </a:p>
          <a:p>
            <a:pPr>
              <a:buNone/>
            </a:pPr>
            <a:r>
              <a:rPr lang="en-US" sz="1400" b="1" dirty="0" smtClean="0"/>
              <a:t>indexing, base registers, segment registers, and</a:t>
            </a:r>
          </a:p>
          <a:p>
            <a:pPr>
              <a:buNone/>
            </a:pPr>
            <a:r>
              <a:rPr lang="en-US" sz="1400" b="1" dirty="0" smtClean="0"/>
              <a:t>other </a:t>
            </a:r>
            <a:r>
              <a:rPr lang="en-US" sz="1400" b="1" dirty="0" err="1" smtClean="0"/>
              <a:t>ways.These</a:t>
            </a:r>
            <a:r>
              <a:rPr lang="en-US" sz="1400" b="1" dirty="0" smtClean="0"/>
              <a:t> program-generated addresses are</a:t>
            </a:r>
          </a:p>
          <a:p>
            <a:pPr>
              <a:buNone/>
            </a:pPr>
            <a:r>
              <a:rPr lang="en-US" sz="1400" b="1" dirty="0" smtClean="0"/>
              <a:t>called virtual addresses and form the virtual</a:t>
            </a:r>
          </a:p>
          <a:p>
            <a:pPr>
              <a:buNone/>
            </a:pPr>
            <a:r>
              <a:rPr lang="en-US" sz="1400" b="1" dirty="0" smtClean="0"/>
              <a:t>address space. On computers without virtual</a:t>
            </a:r>
          </a:p>
          <a:p>
            <a:pPr>
              <a:buNone/>
            </a:pPr>
            <a:r>
              <a:rPr lang="en-US" sz="1400" b="1" dirty="0" smtClean="0"/>
              <a:t>memory, the virtual address is put directly onto</a:t>
            </a:r>
          </a:p>
          <a:p>
            <a:pPr>
              <a:buNone/>
            </a:pPr>
            <a:r>
              <a:rPr lang="en-US" sz="1400" b="1" dirty="0" smtClean="0"/>
              <a:t>the memory bus and causes the physical memory</a:t>
            </a:r>
          </a:p>
          <a:p>
            <a:pPr>
              <a:buNone/>
            </a:pPr>
            <a:r>
              <a:rPr lang="en-US" sz="1400" b="1" dirty="0" smtClean="0"/>
              <a:t>word with the same address to be read or written. </a:t>
            </a:r>
            <a:endParaRPr lang="en-US" sz="1600" dirty="0" smtClean="0"/>
          </a:p>
        </p:txBody>
      </p:sp>
      <p:pic>
        <p:nvPicPr>
          <p:cNvPr id="5122" name="Picture 2"/>
          <p:cNvPicPr>
            <a:picLocks noChangeAspect="1" noChangeArrowheads="1"/>
          </p:cNvPicPr>
          <p:nvPr/>
        </p:nvPicPr>
        <p:blipFill>
          <a:blip r:embed="rId3"/>
          <a:srcRect/>
          <a:stretch>
            <a:fillRect/>
          </a:stretch>
        </p:blipFill>
        <p:spPr bwMode="auto">
          <a:xfrm>
            <a:off x="5715008" y="857238"/>
            <a:ext cx="2857520" cy="302577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0" y="357172"/>
            <a:ext cx="5214942" cy="4143404"/>
          </a:xfrm>
        </p:spPr>
        <p:txBody>
          <a:bodyPr/>
          <a:lstStyle/>
          <a:p>
            <a:pPr>
              <a:buNone/>
            </a:pPr>
            <a:r>
              <a:rPr lang="en-US" sz="2000" b="1" dirty="0" smtClean="0">
                <a:solidFill>
                  <a:srgbClr val="FFFF00"/>
                </a:solidFill>
              </a:rPr>
              <a:t>  </a:t>
            </a:r>
            <a:r>
              <a:rPr lang="en-US" sz="2000" b="1" u="sng" dirty="0" smtClean="0">
                <a:solidFill>
                  <a:srgbClr val="FFFF00"/>
                </a:solidFill>
              </a:rPr>
              <a:t>Segmentation</a:t>
            </a:r>
            <a:endParaRPr lang="en-US" sz="1400" b="1" u="sng" dirty="0" smtClean="0">
              <a:solidFill>
                <a:srgbClr val="FFFF00"/>
              </a:solidFill>
            </a:endParaRPr>
          </a:p>
          <a:p>
            <a:pPr>
              <a:buNone/>
            </a:pPr>
            <a:r>
              <a:rPr lang="en-US" sz="1400" b="1" dirty="0" smtClean="0"/>
              <a:t>   The virtual address space is a collection of segments. Each segment has a name and a length. Thus the addresses specify both the segment name and the offset within that segment. The user, therefore, specifies each address by two quantities: a segment name and an offset. Contrast this scheme with the paging one, in which the user specifies only a single address which is partitioned by the hardware into a page number and an offset, all invisible to the programmer.</a:t>
            </a:r>
          </a:p>
          <a:p>
            <a:pPr>
              <a:buNone/>
            </a:pPr>
            <a:r>
              <a:rPr lang="en-US" sz="1400" b="1" dirty="0" smtClean="0"/>
              <a:t>   Segments are numbered and are referred to by a segment number rather than by a segment name. That’s the reason why a logical address in the segmentation approach consists of two </a:t>
            </a:r>
            <a:r>
              <a:rPr lang="en-US" sz="1400" b="1" dirty="0" err="1" smtClean="0"/>
              <a:t>tuples</a:t>
            </a:r>
            <a:r>
              <a:rPr lang="en-US" sz="1400" b="1" dirty="0" smtClean="0"/>
              <a:t>:</a:t>
            </a:r>
          </a:p>
          <a:p>
            <a:pPr>
              <a:buNone/>
            </a:pPr>
            <a:r>
              <a:rPr lang="en-US" sz="1400" b="1" i="1" dirty="0" smtClean="0"/>
              <a:t>   &lt;segment-number, offset&gt;</a:t>
            </a:r>
          </a:p>
          <a:p>
            <a:pPr>
              <a:buNone/>
            </a:pPr>
            <a:endParaRPr lang="en-US" sz="1400" b="1" dirty="0" smtClean="0"/>
          </a:p>
          <a:p>
            <a:pPr>
              <a:buNone/>
            </a:pPr>
            <a:endParaRPr lang="en-US" sz="1400" dirty="0" smtClean="0"/>
          </a:p>
        </p:txBody>
      </p:sp>
      <p:pic>
        <p:nvPicPr>
          <p:cNvPr id="4098" name="Picture 2"/>
          <p:cNvPicPr>
            <a:picLocks noChangeAspect="1" noChangeArrowheads="1"/>
          </p:cNvPicPr>
          <p:nvPr/>
        </p:nvPicPr>
        <p:blipFill>
          <a:blip r:embed="rId3"/>
          <a:srcRect/>
          <a:stretch>
            <a:fillRect/>
          </a:stretch>
        </p:blipFill>
        <p:spPr bwMode="auto">
          <a:xfrm>
            <a:off x="5214942" y="785800"/>
            <a:ext cx="3214710" cy="3017837"/>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428610"/>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What is Windows?</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428596" y="928676"/>
            <a:ext cx="8001056" cy="3357586"/>
          </a:xfrm>
          <a:prstGeom prst="rect">
            <a:avLst/>
          </a:prstGeom>
        </p:spPr>
        <p:txBody>
          <a:bodyPr spcFirstLastPara="1" wrap="square" lIns="91425" tIns="91425" rIns="91425" bIns="91425" anchor="t" anchorCtr="0">
            <a:noAutofit/>
          </a:bodyPr>
          <a:lstStyle/>
          <a:p>
            <a:pPr marL="0" lvl="0" indent="0"/>
            <a:endParaRPr lang="en-US" sz="1600" b="1" dirty="0" smtClean="0"/>
          </a:p>
          <a:p>
            <a:pPr marL="0" lvl="0" indent="0"/>
            <a:r>
              <a:rPr lang="en-US" sz="1600" b="1" dirty="0" smtClean="0"/>
              <a:t>Windows is a group of several proprietary graphical operating system families, all of which are developed and marketed by Microsoft. Each family caters to a certain sector of the computing industry . Windows has evolved to meet the diverse needs of users across personal computers, servers, and mobile devices. Offering features such as multitasking, memory management, and device support.</a:t>
            </a:r>
          </a:p>
          <a:p>
            <a:pPr marL="0" lvl="0" indent="0"/>
            <a:r>
              <a:rPr lang="en-US" sz="1600" b="1" dirty="0" smtClean="0"/>
              <a:t>Windows has become synonymous with modern computing, playing a pivotal role in shaping the landscape of operating system The latest version of Windows which is being widely used across the world is Windows 11.</a:t>
            </a: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357158" y="428610"/>
            <a:ext cx="8501122" cy="4143404"/>
          </a:xfrm>
        </p:spPr>
        <p:txBody>
          <a:bodyPr/>
          <a:lstStyle/>
          <a:p>
            <a:pPr>
              <a:buNone/>
            </a:pPr>
            <a:r>
              <a:rPr lang="en-US" sz="2400" b="1" dirty="0" smtClean="0">
                <a:solidFill>
                  <a:srgbClr val="FFFF00"/>
                </a:solidFill>
              </a:rPr>
              <a:t>&lt;/</a:t>
            </a:r>
            <a:r>
              <a:rPr lang="en-US" sz="2400" b="1" u="sng" dirty="0" smtClean="0">
                <a:solidFill>
                  <a:srgbClr val="FF0000"/>
                </a:solidFill>
              </a:rPr>
              <a:t>In windows</a:t>
            </a:r>
            <a:r>
              <a:rPr lang="en-US" sz="2400" b="1" dirty="0" smtClean="0">
                <a:solidFill>
                  <a:srgbClr val="FFFF00"/>
                </a:solidFill>
              </a:rPr>
              <a:t>/&gt;</a:t>
            </a:r>
          </a:p>
          <a:p>
            <a:pPr>
              <a:buNone/>
            </a:pPr>
            <a:endParaRPr lang="en-IN" b="1" dirty="0" smtClean="0"/>
          </a:p>
          <a:p>
            <a:pPr>
              <a:buNone/>
            </a:pPr>
            <a:r>
              <a:rPr lang="en-IN" sz="1400" b="1" dirty="0" smtClean="0"/>
              <a:t>Memory management in windows uses the virtual memory architecture . Each </a:t>
            </a:r>
          </a:p>
          <a:p>
            <a:pPr>
              <a:buNone/>
            </a:pPr>
            <a:r>
              <a:rPr lang="en-IN" sz="1400" b="1" dirty="0" smtClean="0"/>
              <a:t>process has a virtual address space , which is divided into pages. It has a</a:t>
            </a:r>
          </a:p>
          <a:p>
            <a:pPr>
              <a:buNone/>
            </a:pPr>
            <a:r>
              <a:rPr lang="en-IN" sz="1400" b="1" dirty="0" smtClean="0"/>
              <a:t>virtual memory manager that uses paging, so that only active parts of</a:t>
            </a:r>
          </a:p>
          <a:p>
            <a:pPr>
              <a:buNone/>
            </a:pPr>
            <a:r>
              <a:rPr lang="en-IN" sz="1400" b="1" dirty="0" smtClean="0"/>
              <a:t>programs are loaded into the memory when they run. </a:t>
            </a:r>
            <a:r>
              <a:rPr lang="en-US" sz="1400" b="1" dirty="0" smtClean="0"/>
              <a:t>Windows supports Demand</a:t>
            </a:r>
          </a:p>
          <a:p>
            <a:pPr>
              <a:buNone/>
            </a:pPr>
            <a:r>
              <a:rPr lang="en-US" sz="1400" b="1" dirty="0" smtClean="0"/>
              <a:t>Paged Virtual Memory. This means that the operating system only loads pages</a:t>
            </a:r>
          </a:p>
          <a:p>
            <a:pPr>
              <a:buNone/>
            </a:pPr>
            <a:r>
              <a:rPr lang="en-US" sz="1400" b="1" dirty="0" smtClean="0"/>
              <a:t>into memory that a running </a:t>
            </a:r>
            <a:r>
              <a:rPr lang="en-US" sz="1400" b="1" dirty="0" err="1" smtClean="0"/>
              <a:t>processrequests</a:t>
            </a:r>
            <a:r>
              <a:rPr lang="en-US" sz="1400" b="1" dirty="0" smtClean="0"/>
              <a:t>. </a:t>
            </a:r>
          </a:p>
          <a:p>
            <a:pPr>
              <a:buNone/>
            </a:pPr>
            <a:r>
              <a:rPr lang="en-US" sz="1400" b="1" dirty="0" smtClean="0"/>
              <a:t>A Cache Manager keeps track of virtual addresses used to map files into the</a:t>
            </a:r>
          </a:p>
          <a:p>
            <a:pPr>
              <a:buNone/>
            </a:pPr>
            <a:r>
              <a:rPr lang="en-US" sz="1400" b="1" dirty="0" smtClean="0"/>
              <a:t>Memory .This improves the input/output performance for many applications</a:t>
            </a:r>
          </a:p>
          <a:p>
            <a:pPr>
              <a:buNone/>
            </a:pPr>
            <a:r>
              <a:rPr lang="en-US" sz="1400" b="1" dirty="0" smtClean="0"/>
              <a:t>because read operations can be done without using the hard drive. In today’s</a:t>
            </a:r>
          </a:p>
          <a:p>
            <a:pPr>
              <a:buNone/>
            </a:pPr>
            <a:r>
              <a:rPr lang="en-US" sz="1400" b="1" dirty="0" smtClean="0"/>
              <a:t>Windows, Win32 and Win64 coexist. Win32 has a 32-bit memory structure that</a:t>
            </a:r>
          </a:p>
          <a:p>
            <a:pPr>
              <a:buNone/>
            </a:pPr>
            <a:r>
              <a:rPr lang="en-US" sz="1400" b="1" dirty="0" smtClean="0"/>
              <a:t>uses pointers with 32-bit memory addresses, whereas Win64 has the</a:t>
            </a:r>
          </a:p>
          <a:p>
            <a:pPr>
              <a:buNone/>
            </a:pPr>
            <a:r>
              <a:rPr lang="en-US" sz="1400" b="1" dirty="0" smtClean="0"/>
              <a:t>opportunity for a much larger virtual address space because Win64 uses 64</a:t>
            </a:r>
          </a:p>
          <a:p>
            <a:pPr>
              <a:buNone/>
            </a:pPr>
            <a:r>
              <a:rPr lang="en-US" sz="1400" b="1" dirty="0" smtClean="0"/>
              <a:t>bit pointers.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71470" y="357172"/>
            <a:ext cx="5429288" cy="4143404"/>
          </a:xfrm>
        </p:spPr>
        <p:txBody>
          <a:bodyPr/>
          <a:lstStyle/>
          <a:p>
            <a:pPr>
              <a:buNone/>
            </a:pPr>
            <a:r>
              <a:rPr lang="en-US" sz="2000" b="1" dirty="0" smtClean="0">
                <a:solidFill>
                  <a:srgbClr val="FF0000"/>
                </a:solidFill>
              </a:rPr>
              <a:t>  </a:t>
            </a:r>
            <a:r>
              <a:rPr lang="en-US" sz="2000" b="1" u="sng" dirty="0" smtClean="0">
                <a:solidFill>
                  <a:srgbClr val="FF0000"/>
                </a:solidFill>
              </a:rPr>
              <a:t>Memory manager</a:t>
            </a:r>
          </a:p>
          <a:p>
            <a:pPr>
              <a:buNone/>
            </a:pPr>
            <a:r>
              <a:rPr lang="en-US" sz="1400" dirty="0" smtClean="0"/>
              <a:t/>
            </a:r>
            <a:br>
              <a:rPr lang="en-US" sz="1400" dirty="0" smtClean="0"/>
            </a:br>
            <a:r>
              <a:rPr lang="en-US" sz="1400" b="1" dirty="0" smtClean="0"/>
              <a:t>The Memory Manager in Windows takes care of the memory management. It allocates space for programs in memory when needed, and it removes programs from memory again when they finish. Memory Manager implements virtual memory, perform tasks on the memory and gives support for large memories. Memory Manager also creates services such as keeping track of files that are part of the memory and gives support to the Cache Manager. he Memory Manager has system services that allocate and free virtual memory, shares memory between processes and manages pages. Memory Manager also has many services that allocate and free physical memory.</a:t>
            </a:r>
            <a:endParaRPr lang="en-US" b="1" dirty="0" smtClean="0"/>
          </a:p>
          <a:p>
            <a:pPr>
              <a:buNone/>
            </a:pPr>
            <a:endParaRPr lang="en-US" sz="1400" b="1" dirty="0" smtClean="0"/>
          </a:p>
          <a:p>
            <a:pPr>
              <a:buNone/>
            </a:pPr>
            <a:endParaRPr lang="en-US" sz="1400" dirty="0" smtClean="0"/>
          </a:p>
        </p:txBody>
      </p:sp>
      <p:pic>
        <p:nvPicPr>
          <p:cNvPr id="12290" name="Picture 2"/>
          <p:cNvPicPr>
            <a:picLocks noChangeAspect="1" noChangeArrowheads="1"/>
          </p:cNvPicPr>
          <p:nvPr/>
        </p:nvPicPr>
        <p:blipFill>
          <a:blip r:embed="rId3"/>
          <a:srcRect/>
          <a:stretch>
            <a:fillRect/>
          </a:stretch>
        </p:blipFill>
        <p:spPr bwMode="auto">
          <a:xfrm>
            <a:off x="5429257" y="857238"/>
            <a:ext cx="3071834" cy="3000397"/>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0" y="357172"/>
            <a:ext cx="4929190" cy="4143404"/>
          </a:xfrm>
        </p:spPr>
        <p:txBody>
          <a:bodyPr/>
          <a:lstStyle/>
          <a:p>
            <a:pPr>
              <a:buNone/>
            </a:pPr>
            <a:r>
              <a:rPr lang="en-IN" sz="1400" b="1" dirty="0" smtClean="0">
                <a:solidFill>
                  <a:srgbClr val="FF0000"/>
                </a:solidFill>
              </a:rPr>
              <a:t>   </a:t>
            </a:r>
            <a:r>
              <a:rPr lang="en-US" sz="2000" b="1" u="sng" dirty="0" smtClean="0">
                <a:solidFill>
                  <a:srgbClr val="FF0000"/>
                </a:solidFill>
              </a:rPr>
              <a:t>Heap manager</a:t>
            </a:r>
            <a:endParaRPr lang="en-US" sz="1400" b="1" u="sng" dirty="0" smtClean="0">
              <a:solidFill>
                <a:srgbClr val="FF0000"/>
              </a:solidFill>
            </a:endParaRPr>
          </a:p>
          <a:p>
            <a:pPr>
              <a:buNone/>
            </a:pPr>
            <a:endParaRPr lang="en-US" sz="1400" b="1" dirty="0" smtClean="0"/>
          </a:p>
          <a:p>
            <a:pPr>
              <a:buNone/>
            </a:pPr>
            <a:r>
              <a:rPr lang="en-US" sz="1400" dirty="0" smtClean="0"/>
              <a:t>   </a:t>
            </a:r>
            <a:r>
              <a:rPr lang="en-US" b="1" dirty="0" smtClean="0"/>
              <a:t>Dynamic memory allocation is a method used to allocate memory to processes running on a computer. he heap is a portion of the memory used for dynamic memory allocation. Programmers can use the heap to store variables and objects. Variables and objects created in the heap will be there until deleted by the process or by the Garbage Collector. Windows divides the memory into heaps. When each thread has a free heap, there will be no competition for the memory between threads, which increases system performance. Each process has at least one free heap. Once the process starts, it creates a heap called the Default Process Heap, which exists until the process is completed. Processes can also create additional private free heaps using a Windows API function called </a:t>
            </a:r>
            <a:r>
              <a:rPr lang="en-US" b="1" dirty="0" err="1" smtClean="0"/>
              <a:t>HeapCreate</a:t>
            </a:r>
            <a:r>
              <a:rPr lang="en-US" b="1" dirty="0" smtClean="0"/>
              <a:t>.</a:t>
            </a:r>
            <a:r>
              <a:rPr lang="en-US" dirty="0" smtClean="0"/>
              <a:t/>
            </a:r>
            <a:br>
              <a:rPr lang="en-US" dirty="0" smtClean="0"/>
            </a:br>
            <a:endParaRPr lang="en-US" sz="1400" dirty="0" smtClean="0"/>
          </a:p>
          <a:p>
            <a:pPr>
              <a:buNone/>
            </a:pPr>
            <a:endParaRPr lang="en-US" sz="1400" dirty="0" smtClean="0"/>
          </a:p>
        </p:txBody>
      </p:sp>
      <p:pic>
        <p:nvPicPr>
          <p:cNvPr id="1026" name="Picture 2"/>
          <p:cNvPicPr>
            <a:picLocks noChangeAspect="1" noChangeArrowheads="1"/>
          </p:cNvPicPr>
          <p:nvPr/>
        </p:nvPicPr>
        <p:blipFill>
          <a:blip r:embed="rId3"/>
          <a:srcRect/>
          <a:stretch>
            <a:fillRect/>
          </a:stretch>
        </p:blipFill>
        <p:spPr bwMode="auto">
          <a:xfrm>
            <a:off x="5000628" y="1000114"/>
            <a:ext cx="3571900" cy="335758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0" y="285734"/>
            <a:ext cx="5929322" cy="4143404"/>
          </a:xfrm>
        </p:spPr>
        <p:txBody>
          <a:bodyPr/>
          <a:lstStyle/>
          <a:p>
            <a:pPr>
              <a:buNone/>
            </a:pPr>
            <a:r>
              <a:rPr lang="en-US" b="1" dirty="0" smtClean="0"/>
              <a:t> </a:t>
            </a:r>
            <a:r>
              <a:rPr lang="en-US" sz="1400" b="1" dirty="0" smtClean="0">
                <a:solidFill>
                  <a:srgbClr val="FF0000"/>
                </a:solidFill>
              </a:rPr>
              <a:t>  </a:t>
            </a:r>
            <a:r>
              <a:rPr lang="en-US" sz="2400" b="1" u="sng" dirty="0" smtClean="0">
                <a:solidFill>
                  <a:srgbClr val="FF0000"/>
                </a:solidFill>
              </a:rPr>
              <a:t>Stacks</a:t>
            </a:r>
            <a:endParaRPr lang="en-US" sz="1400" b="1" u="sng" dirty="0" smtClean="0">
              <a:solidFill>
                <a:srgbClr val="FF0000"/>
              </a:solidFill>
            </a:endParaRPr>
          </a:p>
          <a:p>
            <a:pPr>
              <a:buNone/>
            </a:pPr>
            <a:endParaRPr lang="en-US" sz="1400" b="1" dirty="0" smtClean="0"/>
          </a:p>
          <a:p>
            <a:pPr>
              <a:buNone/>
            </a:pPr>
            <a:r>
              <a:rPr lang="en-US" sz="1400" b="1" dirty="0" smtClean="0"/>
              <a:t>   When a thread is running, it must have access to a temporary storage where it can store local variables, have function parameters and return addresses for function calls. A stack is a portion of the memory used for this. A stack is a last-in, first-out data structure. A new element is always added at the top of a stack, and when removing an item from a stack, the top item is always removed. Items at the bottom of a stack will therefore be there until all the items over it are removed. he Memory Manager in Windows uses two stacks for each thread, a user stack and a kernel stack. When a thread is created, it will automatically get a user stack and a kernel stack. User stacks generally has a size of 1MB, while kernel stacks are often much less, with a common size being 12 KB</a:t>
            </a:r>
            <a:r>
              <a:rPr lang="en-US" sz="1400" dirty="0" smtClean="0"/>
              <a:t/>
            </a:r>
            <a:br>
              <a:rPr lang="en-US" sz="1400" dirty="0" smtClean="0"/>
            </a:br>
            <a:endParaRPr lang="en-US" sz="1400" dirty="0" smtClean="0"/>
          </a:p>
          <a:p>
            <a:pPr>
              <a:buNone/>
            </a:pPr>
            <a:endParaRPr lang="en-US" sz="1400" dirty="0" smtClean="0"/>
          </a:p>
        </p:txBody>
      </p:sp>
      <p:pic>
        <p:nvPicPr>
          <p:cNvPr id="11266" name="Picture 2"/>
          <p:cNvPicPr>
            <a:picLocks noChangeAspect="1" noChangeArrowheads="1"/>
          </p:cNvPicPr>
          <p:nvPr/>
        </p:nvPicPr>
        <p:blipFill>
          <a:blip r:embed="rId3"/>
          <a:srcRect/>
          <a:stretch>
            <a:fillRect/>
          </a:stretch>
        </p:blipFill>
        <p:spPr bwMode="auto">
          <a:xfrm>
            <a:off x="5857884" y="1000114"/>
            <a:ext cx="2628900" cy="3286148"/>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85720" y="357172"/>
            <a:ext cx="4714908" cy="4143404"/>
          </a:xfrm>
        </p:spPr>
        <p:txBody>
          <a:bodyPr/>
          <a:lstStyle/>
          <a:p>
            <a:pPr>
              <a:buNone/>
            </a:pPr>
            <a:r>
              <a:rPr lang="en-US" sz="2000" b="1" u="sng" dirty="0" smtClean="0">
                <a:solidFill>
                  <a:srgbClr val="FF0000"/>
                </a:solidFill>
              </a:rPr>
              <a:t>Cache manager</a:t>
            </a:r>
          </a:p>
          <a:p>
            <a:pPr>
              <a:buNone/>
            </a:pPr>
            <a:endParaRPr lang="en-US" sz="1400" b="1" dirty="0" smtClean="0"/>
          </a:p>
          <a:p>
            <a:pPr>
              <a:buNone/>
            </a:pPr>
            <a:r>
              <a:rPr lang="en-US" sz="1400" b="1" dirty="0" smtClean="0"/>
              <a:t>The Cache Manager in Windows takes care</a:t>
            </a:r>
          </a:p>
          <a:p>
            <a:pPr>
              <a:buNone/>
            </a:pPr>
            <a:r>
              <a:rPr lang="en-US" sz="1400" b="1" dirty="0" smtClean="0"/>
              <a:t>of the organization of caching. The</a:t>
            </a:r>
          </a:p>
          <a:p>
            <a:pPr>
              <a:buNone/>
            </a:pPr>
            <a:r>
              <a:rPr lang="en-US" sz="1400" b="1" dirty="0" smtClean="0"/>
              <a:t>Cache Manager consists of a set of</a:t>
            </a:r>
          </a:p>
          <a:p>
            <a:pPr>
              <a:buNone/>
            </a:pPr>
            <a:r>
              <a:rPr lang="en-US" sz="1400" b="1" dirty="0" smtClean="0"/>
              <a:t>functions in kernel mode, as well as</a:t>
            </a:r>
          </a:p>
          <a:p>
            <a:pPr>
              <a:buNone/>
            </a:pPr>
            <a:r>
              <a:rPr lang="en-US" sz="1400" b="1" dirty="0" smtClean="0"/>
              <a:t>threads that cooperate with the Memory</a:t>
            </a:r>
          </a:p>
          <a:p>
            <a:pPr>
              <a:buNone/>
            </a:pPr>
            <a:r>
              <a:rPr lang="en-US" sz="1400" b="1" dirty="0" smtClean="0"/>
              <a:t>Manager. An important task for the Cache</a:t>
            </a:r>
          </a:p>
          <a:p>
            <a:pPr>
              <a:buNone/>
            </a:pPr>
            <a:r>
              <a:rPr lang="en-US" sz="1400" b="1" dirty="0" smtClean="0"/>
              <a:t>Manager is to ensure that processes that</a:t>
            </a:r>
          </a:p>
          <a:p>
            <a:pPr>
              <a:buNone/>
            </a:pPr>
            <a:r>
              <a:rPr lang="en-US" sz="1400" b="1" dirty="0" smtClean="0"/>
              <a:t>are trying to obtain data get the latest</a:t>
            </a:r>
          </a:p>
          <a:p>
            <a:pPr>
              <a:buNone/>
            </a:pPr>
            <a:r>
              <a:rPr lang="en-US" sz="1400" b="1" dirty="0" smtClean="0"/>
              <a:t>version of the data, and not older</a:t>
            </a:r>
          </a:p>
          <a:p>
            <a:pPr>
              <a:buNone/>
            </a:pPr>
            <a:r>
              <a:rPr lang="en-US" sz="1400" b="1" dirty="0" smtClean="0"/>
              <a:t>versions. </a:t>
            </a:r>
          </a:p>
          <a:p>
            <a:pPr>
              <a:buNone/>
            </a:pPr>
            <a:r>
              <a:rPr lang="en-US" sz="1400" b="1" dirty="0" smtClean="0"/>
              <a:t>The Cache Manager provides a high-speed</a:t>
            </a:r>
          </a:p>
          <a:p>
            <a:pPr>
              <a:buNone/>
            </a:pPr>
            <a:r>
              <a:rPr lang="en-US" sz="1400" b="1" dirty="0" smtClean="0"/>
              <a:t>intelligent mechanism to reduce</a:t>
            </a:r>
          </a:p>
          <a:p>
            <a:pPr>
              <a:buNone/>
            </a:pPr>
            <a:r>
              <a:rPr lang="en-US" sz="1400" b="1" dirty="0" smtClean="0"/>
              <a:t>input/output for disk drives and improve</a:t>
            </a:r>
          </a:p>
          <a:p>
            <a:pPr>
              <a:buNone/>
            </a:pPr>
            <a:r>
              <a:rPr lang="en-US" sz="1400" b="1" dirty="0" smtClean="0"/>
              <a:t>computer system performance</a:t>
            </a:r>
            <a:r>
              <a:rPr lang="en-US" sz="1400" dirty="0" smtClean="0"/>
              <a:t/>
            </a:r>
            <a:br>
              <a:rPr lang="en-US" sz="1400" dirty="0" smtClean="0"/>
            </a:br>
            <a:endParaRPr lang="en-US" sz="1400" dirty="0" smtClean="0"/>
          </a:p>
          <a:p>
            <a:pPr>
              <a:buNone/>
            </a:pPr>
            <a:endParaRPr lang="en-US" sz="1400" dirty="0" smtClean="0"/>
          </a:p>
        </p:txBody>
      </p:sp>
      <p:pic>
        <p:nvPicPr>
          <p:cNvPr id="5122" name="Picture 2"/>
          <p:cNvPicPr>
            <a:picLocks noChangeAspect="1" noChangeArrowheads="1"/>
          </p:cNvPicPr>
          <p:nvPr/>
        </p:nvPicPr>
        <p:blipFill>
          <a:blip r:embed="rId3"/>
          <a:srcRect/>
          <a:stretch>
            <a:fillRect/>
          </a:stretch>
        </p:blipFill>
        <p:spPr bwMode="auto">
          <a:xfrm>
            <a:off x="5000628" y="714362"/>
            <a:ext cx="3571900" cy="335758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14282" y="357172"/>
            <a:ext cx="8001056" cy="4143404"/>
          </a:xfrm>
        </p:spPr>
        <p:txBody>
          <a:bodyPr/>
          <a:lstStyle/>
          <a:p>
            <a:pPr>
              <a:buNone/>
            </a:pPr>
            <a:r>
              <a:rPr lang="en-US" sz="2000" b="1" u="sng" dirty="0" smtClean="0">
                <a:solidFill>
                  <a:srgbClr val="FF0000"/>
                </a:solidFill>
              </a:rPr>
              <a:t>Architecture’s strategy</a:t>
            </a:r>
          </a:p>
          <a:p>
            <a:pPr>
              <a:buNone/>
            </a:pPr>
            <a:endParaRPr lang="en-US" sz="1400" b="1" dirty="0" smtClean="0"/>
          </a:p>
          <a:p>
            <a:pPr>
              <a:buNone/>
            </a:pPr>
            <a:r>
              <a:rPr lang="en-US" sz="1400" b="1" dirty="0" smtClean="0"/>
              <a:t>The architecture allows a segment to be as 4GB and the maximum</a:t>
            </a:r>
          </a:p>
          <a:p>
            <a:pPr>
              <a:buNone/>
            </a:pPr>
            <a:r>
              <a:rPr lang="en-US" sz="1400" b="1" dirty="0" smtClean="0"/>
              <a:t>number of segments per process is 16KB. The logical address space is</a:t>
            </a:r>
          </a:p>
          <a:p>
            <a:pPr>
              <a:buNone/>
            </a:pPr>
            <a:r>
              <a:rPr lang="en-US" sz="1400" b="1" dirty="0" smtClean="0"/>
              <a:t>divided into two partitions. The first one consists of up to 8KB</a:t>
            </a:r>
          </a:p>
          <a:p>
            <a:pPr>
              <a:buNone/>
            </a:pPr>
            <a:r>
              <a:rPr lang="en-US" sz="1400" b="1" dirty="0" smtClean="0"/>
              <a:t>segments that are private to that process. The second consists of up to</a:t>
            </a:r>
          </a:p>
          <a:p>
            <a:pPr>
              <a:buNone/>
            </a:pPr>
            <a:r>
              <a:rPr lang="en-US" sz="1400" b="1" dirty="0" smtClean="0"/>
              <a:t>8KB segments that are shared among all the processes. About the paging,</a:t>
            </a:r>
          </a:p>
          <a:p>
            <a:pPr>
              <a:buNone/>
            </a:pPr>
            <a:r>
              <a:rPr lang="en-US" sz="1400" b="1" dirty="0" smtClean="0"/>
              <a:t>a page size is either 4 KB or 4 MB.</a:t>
            </a:r>
          </a:p>
          <a:p>
            <a:pPr>
              <a:buNone/>
            </a:pPr>
            <a:endParaRPr lang="en-US" sz="1400" dirty="0" smtClean="0"/>
          </a:p>
        </p:txBody>
      </p:sp>
      <p:pic>
        <p:nvPicPr>
          <p:cNvPr id="2050" name="Picture 2"/>
          <p:cNvPicPr>
            <a:picLocks noChangeAspect="1" noChangeArrowheads="1"/>
          </p:cNvPicPr>
          <p:nvPr/>
        </p:nvPicPr>
        <p:blipFill>
          <a:blip r:embed="rId3"/>
          <a:srcRect/>
          <a:stretch>
            <a:fillRect/>
          </a:stretch>
        </p:blipFill>
        <p:spPr bwMode="auto">
          <a:xfrm>
            <a:off x="642910" y="2571750"/>
            <a:ext cx="7829129" cy="135732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428610"/>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File Management</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571472" y="1000114"/>
            <a:ext cx="8001056" cy="3500462"/>
          </a:xfrm>
          <a:prstGeom prst="rect">
            <a:avLst/>
          </a:prstGeom>
        </p:spPr>
        <p:txBody>
          <a:bodyPr spcFirstLastPara="1" wrap="square" lIns="91425" tIns="91425" rIns="91425" bIns="91425" anchor="t" anchorCtr="0">
            <a:noAutofit/>
          </a:bodyPr>
          <a:lstStyle/>
          <a:p>
            <a:pPr marL="0" lvl="0" indent="0"/>
            <a:r>
              <a:rPr lang="en-US" sz="1600" b="1" dirty="0" smtClean="0"/>
              <a:t>File management in an operating system refers to the set of processes and techniques involved in creating, organizing, accessing, manipulating, and controlling files stored on storage devices such as hard drives, solid-state drives, or network storage. It encompasses a range of tasks and functionalities that ensure efficient handling of files, including their creation, deletion, naming, classification, and protection.</a:t>
            </a:r>
            <a:endParaRPr lang="en-US" sz="1600" b="1" u="sng" dirty="0" smtClean="0">
              <a:solidFill>
                <a:schemeClr val="tx2"/>
              </a:solidFill>
            </a:endParaRPr>
          </a:p>
          <a:p>
            <a:pPr marL="0" lvl="0" indent="0"/>
            <a:r>
              <a:rPr lang="en-US" sz="1600" b="1" dirty="0" smtClean="0"/>
              <a:t>File management serves as the intermediary layer between applications and the underlying storage hardware, providing a logical and organized structure for storing and retrieving data</a:t>
            </a:r>
            <a:r>
              <a:rPr lang="en-US" sz="1600" dirty="0" smtClean="0"/>
              <a:t>.</a:t>
            </a:r>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428596" y="500048"/>
            <a:ext cx="8286808" cy="4000528"/>
          </a:xfrm>
        </p:spPr>
        <p:txBody>
          <a:bodyPr/>
          <a:lstStyle/>
          <a:p>
            <a:pPr>
              <a:buNone/>
            </a:pPr>
            <a:r>
              <a:rPr lang="en-US" sz="2000" b="1" u="sng" dirty="0" smtClean="0">
                <a:solidFill>
                  <a:srgbClr val="FFFF00"/>
                </a:solidFill>
              </a:rPr>
              <a:t>Objectives of File Management in Operating System:</a:t>
            </a:r>
          </a:p>
          <a:p>
            <a:pPr>
              <a:buNone/>
            </a:pPr>
            <a:endParaRPr lang="en-IN" sz="1600" b="1" dirty="0" smtClean="0">
              <a:solidFill>
                <a:srgbClr val="FF0000"/>
              </a:solidFill>
            </a:endParaRPr>
          </a:p>
          <a:p>
            <a:pPr>
              <a:buNone/>
            </a:pPr>
            <a:r>
              <a:rPr lang="en-IN" sz="1600" b="1" dirty="0" smtClean="0">
                <a:solidFill>
                  <a:srgbClr val="FF0000"/>
                </a:solidFill>
              </a:rPr>
              <a:t>1)</a:t>
            </a:r>
            <a:r>
              <a:rPr lang="en-IN" sz="1600" b="1" dirty="0" smtClean="0">
                <a:solidFill>
                  <a:schemeClr val="tx1"/>
                </a:solidFill>
              </a:rPr>
              <a:t>File organisation</a:t>
            </a:r>
            <a:endParaRPr lang="en-IN" sz="1600" b="1" dirty="0" smtClean="0">
              <a:solidFill>
                <a:srgbClr val="FF0000"/>
              </a:solidFill>
            </a:endParaRPr>
          </a:p>
          <a:p>
            <a:pPr>
              <a:buNone/>
            </a:pPr>
            <a:r>
              <a:rPr lang="en-IN" sz="1600" b="1" dirty="0" smtClean="0">
                <a:solidFill>
                  <a:srgbClr val="FF0000"/>
                </a:solidFill>
              </a:rPr>
              <a:t>2)</a:t>
            </a:r>
            <a:r>
              <a:rPr lang="en-IN" sz="1600" b="1" dirty="0" smtClean="0">
                <a:solidFill>
                  <a:schemeClr val="tx1"/>
                </a:solidFill>
              </a:rPr>
              <a:t>Data security</a:t>
            </a:r>
          </a:p>
          <a:p>
            <a:pPr>
              <a:buNone/>
            </a:pPr>
            <a:r>
              <a:rPr lang="en-IN" sz="1600" b="1" dirty="0" smtClean="0">
                <a:solidFill>
                  <a:srgbClr val="FF0000"/>
                </a:solidFill>
              </a:rPr>
              <a:t>3)</a:t>
            </a:r>
            <a:r>
              <a:rPr lang="en-IN" sz="1600" b="1" dirty="0" smtClean="0">
                <a:solidFill>
                  <a:schemeClr val="tx1"/>
                </a:solidFill>
              </a:rPr>
              <a:t>Data sharing</a:t>
            </a:r>
          </a:p>
          <a:p>
            <a:pPr>
              <a:buNone/>
            </a:pPr>
            <a:r>
              <a:rPr lang="en-IN" sz="1600" b="1" dirty="0" smtClean="0">
                <a:solidFill>
                  <a:srgbClr val="FF0000"/>
                </a:solidFill>
              </a:rPr>
              <a:t>4)</a:t>
            </a:r>
            <a:r>
              <a:rPr lang="en-IN" sz="1600" b="1" dirty="0" smtClean="0">
                <a:solidFill>
                  <a:schemeClr val="tx1"/>
                </a:solidFill>
              </a:rPr>
              <a:t>File backup</a:t>
            </a:r>
          </a:p>
          <a:p>
            <a:pPr>
              <a:buNone/>
            </a:pPr>
            <a:r>
              <a:rPr lang="en-IN" sz="1600" b="1" dirty="0" smtClean="0">
                <a:solidFill>
                  <a:srgbClr val="FF0000"/>
                </a:solidFill>
              </a:rPr>
              <a:t>5)</a:t>
            </a:r>
            <a:r>
              <a:rPr lang="en-IN" sz="1600" b="1" dirty="0" smtClean="0">
                <a:solidFill>
                  <a:schemeClr val="tx1"/>
                </a:solidFill>
              </a:rPr>
              <a:t>File compression</a:t>
            </a:r>
          </a:p>
          <a:p>
            <a:pPr>
              <a:buNone/>
            </a:pPr>
            <a:r>
              <a:rPr lang="en-IN" sz="1600" b="1" dirty="0" smtClean="0">
                <a:solidFill>
                  <a:srgbClr val="FF0000"/>
                </a:solidFill>
              </a:rPr>
              <a:t>6)</a:t>
            </a:r>
            <a:r>
              <a:rPr lang="en-IN" sz="1600" b="1" dirty="0" smtClean="0">
                <a:solidFill>
                  <a:schemeClr val="tx1"/>
                </a:solidFill>
              </a:rPr>
              <a:t>File encryption</a:t>
            </a:r>
          </a:p>
          <a:p>
            <a:pPr>
              <a:buNone/>
            </a:pPr>
            <a:r>
              <a:rPr lang="en-IN" sz="1600" b="1" dirty="0" smtClean="0">
                <a:solidFill>
                  <a:srgbClr val="FF0000"/>
                </a:solidFill>
              </a:rPr>
              <a:t>7)</a:t>
            </a:r>
            <a:r>
              <a:rPr lang="en-IN" sz="1600" b="1" dirty="0" smtClean="0">
                <a:solidFill>
                  <a:schemeClr val="tx1"/>
                </a:solidFill>
              </a:rPr>
              <a:t>File retrieval</a:t>
            </a:r>
          </a:p>
          <a:p>
            <a:pPr>
              <a:buNone/>
            </a:pPr>
            <a:r>
              <a:rPr lang="en-IN" sz="1600" b="1" dirty="0" smtClean="0">
                <a:solidFill>
                  <a:srgbClr val="FF0000"/>
                </a:solidFill>
              </a:rPr>
              <a:t>8)</a:t>
            </a:r>
            <a:r>
              <a:rPr lang="en-IN" sz="1600" b="1" dirty="0" smtClean="0">
                <a:solidFill>
                  <a:schemeClr val="tx1"/>
                </a:solidFill>
              </a:rPr>
              <a:t>Space management</a:t>
            </a:r>
          </a:p>
          <a:p>
            <a:pPr>
              <a:buNone/>
            </a:pPr>
            <a:r>
              <a:rPr lang="en-US" sz="1600" b="1" dirty="0" smtClean="0">
                <a:solidFill>
                  <a:srgbClr val="FF0000"/>
                </a:solidFill>
              </a:rPr>
              <a:t>9)</a:t>
            </a:r>
            <a:r>
              <a:rPr lang="en-US" sz="1600" b="1" dirty="0" smtClean="0"/>
              <a:t>File versioning</a:t>
            </a:r>
          </a:p>
          <a:p>
            <a:pPr>
              <a:buNone/>
            </a:pPr>
            <a:r>
              <a:rPr lang="en-IN" sz="1600" b="1" dirty="0" smtClean="0">
                <a:solidFill>
                  <a:srgbClr val="FF0000"/>
                </a:solidFill>
              </a:rPr>
              <a:t>10)</a:t>
            </a:r>
            <a:r>
              <a:rPr lang="en-IN" sz="1600" b="1" dirty="0" smtClean="0">
                <a:solidFill>
                  <a:schemeClr val="tx1"/>
                </a:solidFill>
              </a:rPr>
              <a:t>File Auditing</a:t>
            </a:r>
          </a:p>
        </p:txBody>
      </p:sp>
      <p:pic>
        <p:nvPicPr>
          <p:cNvPr id="16386" name="Picture 2"/>
          <p:cNvPicPr>
            <a:picLocks noChangeAspect="1" noChangeArrowheads="1"/>
          </p:cNvPicPr>
          <p:nvPr/>
        </p:nvPicPr>
        <p:blipFill>
          <a:blip r:embed="rId3"/>
          <a:srcRect/>
          <a:stretch>
            <a:fillRect/>
          </a:stretch>
        </p:blipFill>
        <p:spPr bwMode="auto">
          <a:xfrm>
            <a:off x="3786182" y="1142990"/>
            <a:ext cx="4500565" cy="3068181"/>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0034" y="428610"/>
            <a:ext cx="7704000" cy="381000"/>
          </a:xfrm>
        </p:spPr>
        <p:txBody>
          <a:bodyPr/>
          <a:lstStyle/>
          <a:p>
            <a:pPr>
              <a:buNone/>
            </a:pPr>
            <a:r>
              <a:rPr lang="en-IN" sz="1800" b="1" u="sng" dirty="0" smtClean="0">
                <a:solidFill>
                  <a:srgbClr val="FFFF00"/>
                </a:solidFill>
              </a:rPr>
              <a:t>File attributes</a:t>
            </a:r>
            <a:endParaRPr lang="en-US" sz="1800" b="1" u="sng" dirty="0">
              <a:solidFill>
                <a:srgbClr val="FFFF00"/>
              </a:solidFill>
            </a:endParaRPr>
          </a:p>
        </p:txBody>
      </p:sp>
      <p:pic>
        <p:nvPicPr>
          <p:cNvPr id="1026" name="Picture 2"/>
          <p:cNvPicPr>
            <a:picLocks noChangeAspect="1" noChangeArrowheads="1"/>
          </p:cNvPicPr>
          <p:nvPr/>
        </p:nvPicPr>
        <p:blipFill>
          <a:blip r:embed="rId2"/>
          <a:srcRect/>
          <a:stretch>
            <a:fillRect/>
          </a:stretch>
        </p:blipFill>
        <p:spPr bwMode="auto">
          <a:xfrm>
            <a:off x="571472" y="1071552"/>
            <a:ext cx="3786214" cy="3316017"/>
          </a:xfrm>
          <a:prstGeom prst="rect">
            <a:avLst/>
          </a:prstGeom>
          <a:ln w="88900" cap="sq" cmpd="thickThin">
            <a:solidFill>
              <a:srgbClr val="000000"/>
            </a:solidFill>
            <a:prstDash val="solid"/>
            <a:miter lim="800000"/>
          </a:ln>
          <a:effectLst>
            <a:innerShdw blurRad="76200">
              <a:srgbClr val="000000"/>
            </a:innerShdw>
          </a:effectLst>
        </p:spPr>
      </p:pic>
      <p:pic>
        <p:nvPicPr>
          <p:cNvPr id="1027" name="Picture 3"/>
          <p:cNvPicPr>
            <a:picLocks noChangeAspect="1" noChangeArrowheads="1"/>
          </p:cNvPicPr>
          <p:nvPr/>
        </p:nvPicPr>
        <p:blipFill>
          <a:blip r:embed="rId3"/>
          <a:srcRect/>
          <a:stretch>
            <a:fillRect/>
          </a:stretch>
        </p:blipFill>
        <p:spPr bwMode="auto">
          <a:xfrm>
            <a:off x="4786314" y="1071552"/>
            <a:ext cx="3357586" cy="3286148"/>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71472" y="428610"/>
            <a:ext cx="8001056" cy="4000528"/>
          </a:xfrm>
        </p:spPr>
        <p:txBody>
          <a:bodyPr/>
          <a:lstStyle/>
          <a:p>
            <a:pPr>
              <a:buNone/>
            </a:pPr>
            <a:r>
              <a:rPr lang="en-IN" sz="1800" b="1" u="sng" dirty="0" smtClean="0">
                <a:solidFill>
                  <a:srgbClr val="FF0000"/>
                </a:solidFill>
              </a:rPr>
              <a:t>File directories</a:t>
            </a:r>
          </a:p>
          <a:p>
            <a:pPr>
              <a:buNone/>
            </a:pPr>
            <a:r>
              <a:rPr lang="en-US" sz="1400" b="1" dirty="0" smtClean="0"/>
              <a:t>The collection of files is a file directory. The directory contains</a:t>
            </a:r>
          </a:p>
          <a:p>
            <a:pPr>
              <a:buNone/>
            </a:pPr>
            <a:r>
              <a:rPr lang="en-US" sz="1400" b="1" dirty="0" smtClean="0"/>
              <a:t>Information about the files, including attributes, location, and</a:t>
            </a:r>
          </a:p>
          <a:p>
            <a:pPr>
              <a:buNone/>
            </a:pPr>
            <a:r>
              <a:rPr lang="en-US" sz="1400" b="1" dirty="0" smtClean="0"/>
              <a:t>ownership. Much of this information, especially that is concerned with</a:t>
            </a:r>
          </a:p>
          <a:p>
            <a:pPr>
              <a:buNone/>
            </a:pPr>
            <a:r>
              <a:rPr lang="en-US" sz="1400" b="1" dirty="0" smtClean="0"/>
              <a:t>storage, is managed by the operating system. The directory is itself a</a:t>
            </a:r>
          </a:p>
          <a:p>
            <a:pPr>
              <a:buNone/>
            </a:pPr>
            <a:r>
              <a:rPr lang="en-US" sz="1400" b="1" dirty="0" smtClean="0"/>
              <a:t>file, accessible by various file management routines. </a:t>
            </a:r>
          </a:p>
          <a:p>
            <a:pPr>
              <a:buNone/>
            </a:pPr>
            <a:endParaRPr lang="en-US" b="1" dirty="0" smtClean="0"/>
          </a:p>
          <a:p>
            <a:pPr fontAlgn="base">
              <a:buNone/>
            </a:pPr>
            <a:r>
              <a:rPr lang="en-US" sz="1400" b="1" dirty="0" smtClean="0">
                <a:solidFill>
                  <a:srgbClr val="FF0000"/>
                </a:solidFill>
              </a:rPr>
              <a:t>1)</a:t>
            </a:r>
            <a:r>
              <a:rPr lang="en-US" sz="1400" b="1" dirty="0" smtClean="0"/>
              <a:t>Information contained in a device directory.</a:t>
            </a:r>
          </a:p>
          <a:p>
            <a:pPr fontAlgn="base">
              <a:buNone/>
            </a:pPr>
            <a:r>
              <a:rPr lang="en-US" sz="1400" b="1" dirty="0" smtClean="0">
                <a:solidFill>
                  <a:srgbClr val="FF0000"/>
                </a:solidFill>
              </a:rPr>
              <a:t>2)</a:t>
            </a:r>
            <a:r>
              <a:rPr lang="en-US" sz="1400" b="1" dirty="0" smtClean="0"/>
              <a:t>Name</a:t>
            </a:r>
          </a:p>
          <a:p>
            <a:pPr fontAlgn="base">
              <a:buNone/>
            </a:pPr>
            <a:r>
              <a:rPr lang="en-US" sz="1400" b="1" dirty="0" smtClean="0">
                <a:solidFill>
                  <a:srgbClr val="FF0000"/>
                </a:solidFill>
              </a:rPr>
              <a:t>3)</a:t>
            </a:r>
            <a:r>
              <a:rPr lang="en-US" sz="1400" b="1" dirty="0" smtClean="0"/>
              <a:t>Type</a:t>
            </a:r>
          </a:p>
          <a:p>
            <a:pPr fontAlgn="base">
              <a:buNone/>
            </a:pPr>
            <a:r>
              <a:rPr lang="en-US" sz="1400" b="1" dirty="0" smtClean="0">
                <a:solidFill>
                  <a:srgbClr val="FF0000"/>
                </a:solidFill>
              </a:rPr>
              <a:t>4)</a:t>
            </a:r>
            <a:r>
              <a:rPr lang="en-US" sz="1400" b="1" dirty="0" smtClean="0"/>
              <a:t>Address</a:t>
            </a:r>
          </a:p>
          <a:p>
            <a:pPr fontAlgn="base">
              <a:buNone/>
            </a:pPr>
            <a:r>
              <a:rPr lang="en-US" sz="1400" b="1" dirty="0" smtClean="0">
                <a:solidFill>
                  <a:srgbClr val="FF0000"/>
                </a:solidFill>
              </a:rPr>
              <a:t>5)</a:t>
            </a:r>
            <a:r>
              <a:rPr lang="en-US" sz="1400" b="1" dirty="0" smtClean="0"/>
              <a:t>Current length</a:t>
            </a:r>
          </a:p>
          <a:p>
            <a:pPr fontAlgn="base">
              <a:buNone/>
            </a:pPr>
            <a:r>
              <a:rPr lang="en-US" sz="1400" b="1" dirty="0" smtClean="0">
                <a:solidFill>
                  <a:srgbClr val="FF0000"/>
                </a:solidFill>
              </a:rPr>
              <a:t>6)</a:t>
            </a:r>
            <a:r>
              <a:rPr lang="en-US" sz="1400" b="1" dirty="0" smtClean="0"/>
              <a:t>Maximum length</a:t>
            </a:r>
          </a:p>
          <a:p>
            <a:pPr fontAlgn="base">
              <a:buNone/>
            </a:pPr>
            <a:r>
              <a:rPr lang="en-US" sz="1400" b="1" dirty="0" smtClean="0">
                <a:solidFill>
                  <a:srgbClr val="FF0000"/>
                </a:solidFill>
              </a:rPr>
              <a:t>7)</a:t>
            </a:r>
            <a:r>
              <a:rPr lang="en-US" sz="1400" b="1" dirty="0" smtClean="0"/>
              <a:t>Date last accessed</a:t>
            </a:r>
          </a:p>
          <a:p>
            <a:pPr fontAlgn="base">
              <a:buNone/>
            </a:pPr>
            <a:r>
              <a:rPr lang="en-US" sz="1400" b="1" dirty="0" smtClean="0">
                <a:solidFill>
                  <a:srgbClr val="FF0000"/>
                </a:solidFill>
              </a:rPr>
              <a:t>8)</a:t>
            </a:r>
            <a:r>
              <a:rPr lang="en-US" sz="1400" b="1" dirty="0" smtClean="0"/>
              <a:t>Date last updated</a:t>
            </a:r>
          </a:p>
          <a:p>
            <a:pPr fontAlgn="base">
              <a:buNone/>
            </a:pPr>
            <a:r>
              <a:rPr lang="en-US" sz="1400" b="1" dirty="0" smtClean="0">
                <a:solidFill>
                  <a:srgbClr val="FF0000"/>
                </a:solidFill>
              </a:rPr>
              <a:t>9)</a:t>
            </a:r>
            <a:r>
              <a:rPr lang="en-US" sz="1400" b="1" dirty="0" smtClean="0"/>
              <a:t>Owner id</a:t>
            </a:r>
          </a:p>
          <a:p>
            <a:pPr fontAlgn="base">
              <a:buNone/>
            </a:pPr>
            <a:r>
              <a:rPr lang="en-US" sz="1400" b="1" dirty="0" smtClean="0">
                <a:solidFill>
                  <a:srgbClr val="FF0000"/>
                </a:solidFill>
              </a:rPr>
              <a:t>10)</a:t>
            </a:r>
            <a:r>
              <a:rPr lang="en-US" sz="1400" b="1" dirty="0" smtClean="0"/>
              <a:t>Protection information</a:t>
            </a:r>
          </a:p>
          <a:p>
            <a:pPr>
              <a:buNone/>
            </a:pPr>
            <a:endParaRPr lang="en-US" dirty="0"/>
          </a:p>
        </p:txBody>
      </p:sp>
      <p:pic>
        <p:nvPicPr>
          <p:cNvPr id="15362" name="Picture 2"/>
          <p:cNvPicPr>
            <a:picLocks noChangeAspect="1" noChangeArrowheads="1"/>
          </p:cNvPicPr>
          <p:nvPr/>
        </p:nvPicPr>
        <p:blipFill>
          <a:blip r:embed="rId2"/>
          <a:srcRect/>
          <a:stretch>
            <a:fillRect/>
          </a:stretch>
        </p:blipFill>
        <p:spPr bwMode="auto">
          <a:xfrm>
            <a:off x="4214810" y="2428874"/>
            <a:ext cx="3787779" cy="192882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428610"/>
            <a:ext cx="8001056" cy="3714776"/>
          </a:xfrm>
          <a:prstGeom prst="rect">
            <a:avLst/>
          </a:prstGeom>
        </p:spPr>
        <p:txBody>
          <a:bodyPr spcFirstLastPara="1" wrap="square" lIns="91425" tIns="91425" rIns="91425" bIns="91425" anchor="t" anchorCtr="0">
            <a:noAutofit/>
          </a:bodyPr>
          <a:lstStyle/>
          <a:p>
            <a:pPr marL="0" lvl="0" indent="0"/>
            <a:r>
              <a:rPr lang="en-IN" sz="1600" b="1" u="sng" dirty="0" smtClean="0">
                <a:solidFill>
                  <a:schemeClr val="tx2"/>
                </a:solidFill>
                <a:latin typeface="Source Code Pro" charset="0"/>
                <a:ea typeface="Source Code Pro" charset="0"/>
              </a:rPr>
              <a:t>Some useful Information:</a:t>
            </a:r>
          </a:p>
        </p:txBody>
      </p:sp>
      <p:pic>
        <p:nvPicPr>
          <p:cNvPr id="5" name="Picture 2"/>
          <p:cNvPicPr>
            <a:picLocks noChangeAspect="1" noChangeArrowheads="1"/>
          </p:cNvPicPr>
          <p:nvPr/>
        </p:nvPicPr>
        <p:blipFill>
          <a:blip r:embed="rId3"/>
          <a:srcRect/>
          <a:stretch>
            <a:fillRect/>
          </a:stretch>
        </p:blipFill>
        <p:spPr bwMode="auto">
          <a:xfrm>
            <a:off x="642910" y="928676"/>
            <a:ext cx="7215238" cy="331154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71472" y="428610"/>
            <a:ext cx="8001056" cy="4000528"/>
          </a:xfrm>
        </p:spPr>
        <p:txBody>
          <a:bodyPr/>
          <a:lstStyle/>
          <a:p>
            <a:pPr>
              <a:buNone/>
            </a:pPr>
            <a:r>
              <a:rPr lang="en-IN" sz="2000" b="1" u="sng" dirty="0" smtClean="0">
                <a:solidFill>
                  <a:srgbClr val="FF0000"/>
                </a:solidFill>
              </a:rPr>
              <a:t>Levels of directory</a:t>
            </a:r>
          </a:p>
          <a:p>
            <a:pPr fontAlgn="base">
              <a:buNone/>
            </a:pPr>
            <a:endParaRPr lang="en-IN" sz="1400" b="1" dirty="0" smtClean="0"/>
          </a:p>
          <a:p>
            <a:pPr fontAlgn="base">
              <a:buNone/>
            </a:pPr>
            <a:r>
              <a:rPr lang="en-IN" sz="1400" b="1" u="sng" dirty="0" smtClean="0">
                <a:solidFill>
                  <a:schemeClr val="tx2"/>
                </a:solidFill>
              </a:rPr>
              <a:t>1)Single level</a:t>
            </a:r>
            <a:endParaRPr lang="en-US" sz="1400" b="1" u="sng" dirty="0" smtClean="0">
              <a:solidFill>
                <a:schemeClr val="tx2"/>
              </a:solidFill>
            </a:endParaRPr>
          </a:p>
          <a:p>
            <a:pPr fontAlgn="base">
              <a:buNone/>
            </a:pPr>
            <a:r>
              <a:rPr lang="en-US" sz="1400" b="1" dirty="0" smtClean="0"/>
              <a:t>In this, a single directory is maintained for all the users. </a:t>
            </a:r>
          </a:p>
          <a:p>
            <a:pPr fontAlgn="base">
              <a:buNone/>
            </a:pPr>
            <a:endParaRPr lang="en-IN" sz="1400" b="1" dirty="0" smtClean="0"/>
          </a:p>
          <a:p>
            <a:pPr fontAlgn="base">
              <a:buNone/>
            </a:pPr>
            <a:r>
              <a:rPr lang="en-IN" sz="1400" b="1" dirty="0" smtClean="0"/>
              <a:t>It leads to 2 problems:-</a:t>
            </a:r>
            <a:endParaRPr lang="en-US" sz="1400" b="1" dirty="0" smtClean="0"/>
          </a:p>
          <a:p>
            <a:pPr fontAlgn="base">
              <a:buNone/>
            </a:pPr>
            <a:r>
              <a:rPr lang="en-US" sz="1400" b="1" dirty="0" smtClean="0">
                <a:solidFill>
                  <a:schemeClr val="tx2"/>
                </a:solidFill>
              </a:rPr>
              <a:t>a)Naming problem:</a:t>
            </a:r>
            <a:r>
              <a:rPr lang="en-US" sz="1400" b="1" dirty="0" smtClean="0"/>
              <a:t> Users cannot have the same name for two files.</a:t>
            </a:r>
          </a:p>
          <a:p>
            <a:pPr fontAlgn="base">
              <a:buNone/>
            </a:pPr>
            <a:r>
              <a:rPr lang="en-US" sz="1400" b="1" dirty="0" smtClean="0">
                <a:solidFill>
                  <a:schemeClr val="tx2"/>
                </a:solidFill>
              </a:rPr>
              <a:t>b)Grouping problem:</a:t>
            </a:r>
            <a:r>
              <a:rPr lang="en-US" sz="1400" b="1" dirty="0" smtClean="0"/>
              <a:t> Users cannot group files according to their needs.</a:t>
            </a:r>
          </a:p>
          <a:p>
            <a:pPr>
              <a:buNone/>
            </a:pPr>
            <a:endParaRPr lang="en-US" dirty="0"/>
          </a:p>
        </p:txBody>
      </p:sp>
      <p:pic>
        <p:nvPicPr>
          <p:cNvPr id="2050" name="Picture 2"/>
          <p:cNvPicPr>
            <a:picLocks noChangeAspect="1" noChangeArrowheads="1"/>
          </p:cNvPicPr>
          <p:nvPr/>
        </p:nvPicPr>
        <p:blipFill>
          <a:blip r:embed="rId2"/>
          <a:srcRect/>
          <a:stretch>
            <a:fillRect/>
          </a:stretch>
        </p:blipFill>
        <p:spPr bwMode="auto">
          <a:xfrm>
            <a:off x="785786" y="2571750"/>
            <a:ext cx="5159375" cy="16002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71472" y="428610"/>
            <a:ext cx="8001056" cy="4000528"/>
          </a:xfrm>
        </p:spPr>
        <p:txBody>
          <a:bodyPr/>
          <a:lstStyle/>
          <a:p>
            <a:pPr fontAlgn="base">
              <a:buNone/>
            </a:pPr>
            <a:r>
              <a:rPr lang="en-US" sz="1400" b="1" u="sng" dirty="0" smtClean="0">
                <a:solidFill>
                  <a:srgbClr val="FFFF00"/>
                </a:solidFill>
              </a:rPr>
              <a:t>2)Two-Level Directory</a:t>
            </a:r>
            <a:r>
              <a:rPr lang="en-US" sz="1400" b="1" dirty="0" smtClean="0"/>
              <a:t> </a:t>
            </a:r>
          </a:p>
          <a:p>
            <a:pPr fontAlgn="base">
              <a:buNone/>
            </a:pPr>
            <a:r>
              <a:rPr lang="en-US" sz="1400" b="1" dirty="0" smtClean="0"/>
              <a:t>In this separate directories for each user is maintained. </a:t>
            </a:r>
          </a:p>
          <a:p>
            <a:pPr fontAlgn="base">
              <a:buNone/>
            </a:pPr>
            <a:r>
              <a:rPr lang="en-US" sz="1400" b="1" dirty="0" smtClean="0"/>
              <a:t>Path name: Due to two levels there is a path name for every file to</a:t>
            </a:r>
          </a:p>
          <a:p>
            <a:pPr fontAlgn="base">
              <a:buNone/>
            </a:pPr>
            <a:r>
              <a:rPr lang="en-US" sz="1400" b="1" dirty="0" smtClean="0"/>
              <a:t>locate that file.</a:t>
            </a:r>
          </a:p>
          <a:p>
            <a:pPr fontAlgn="base">
              <a:buNone/>
            </a:pPr>
            <a:r>
              <a:rPr lang="en-US" sz="1400" b="1" dirty="0" smtClean="0"/>
              <a:t>Now, we can have the same file name for different users.</a:t>
            </a:r>
          </a:p>
          <a:p>
            <a:pPr fontAlgn="base">
              <a:buNone/>
            </a:pPr>
            <a:r>
              <a:rPr lang="en-US" sz="1400" b="1" dirty="0" smtClean="0"/>
              <a:t>Searching is efficient in this method.</a:t>
            </a:r>
          </a:p>
          <a:p>
            <a:pPr>
              <a:buNone/>
            </a:pPr>
            <a:endParaRPr lang="en-US" dirty="0"/>
          </a:p>
        </p:txBody>
      </p:sp>
      <p:pic>
        <p:nvPicPr>
          <p:cNvPr id="3074" name="Picture 2"/>
          <p:cNvPicPr>
            <a:picLocks noChangeAspect="1" noChangeArrowheads="1"/>
          </p:cNvPicPr>
          <p:nvPr/>
        </p:nvPicPr>
        <p:blipFill>
          <a:blip r:embed="rId2"/>
          <a:srcRect/>
          <a:stretch>
            <a:fillRect/>
          </a:stretch>
        </p:blipFill>
        <p:spPr bwMode="auto">
          <a:xfrm>
            <a:off x="785786" y="2143122"/>
            <a:ext cx="5486400" cy="2268534"/>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5720" y="428610"/>
            <a:ext cx="8215370" cy="4000528"/>
          </a:xfrm>
        </p:spPr>
        <p:txBody>
          <a:bodyPr/>
          <a:lstStyle/>
          <a:p>
            <a:pPr fontAlgn="base">
              <a:buNone/>
            </a:pPr>
            <a:r>
              <a:rPr lang="en-US" sz="1600" b="1" u="sng" dirty="0" smtClean="0">
                <a:solidFill>
                  <a:srgbClr val="FFFF00"/>
                </a:solidFill>
              </a:rPr>
              <a:t>Tree-Structured Directory</a:t>
            </a:r>
          </a:p>
          <a:p>
            <a:pPr fontAlgn="base">
              <a:buNone/>
            </a:pPr>
            <a:r>
              <a:rPr lang="en-US" sz="1400" b="1" dirty="0" smtClean="0"/>
              <a:t>The directory is maintained in the form of a tree. Searching is efficient</a:t>
            </a:r>
          </a:p>
          <a:p>
            <a:pPr fontAlgn="base">
              <a:buNone/>
            </a:pPr>
            <a:r>
              <a:rPr lang="en-US" sz="1400" b="1" dirty="0" smtClean="0"/>
              <a:t>and also there is grouping capability. We have absolute or relative path</a:t>
            </a:r>
          </a:p>
          <a:p>
            <a:pPr fontAlgn="base">
              <a:buNone/>
            </a:pPr>
            <a:r>
              <a:rPr lang="en-US" sz="1400" b="1" dirty="0" smtClean="0"/>
              <a:t>name for a file.</a:t>
            </a:r>
            <a:r>
              <a:rPr lang="en-US" b="1" dirty="0" smtClean="0"/>
              <a:t> </a:t>
            </a:r>
          </a:p>
          <a:p>
            <a:pPr>
              <a:buNone/>
            </a:pPr>
            <a:endParaRPr lang="en-US" dirty="0"/>
          </a:p>
        </p:txBody>
      </p:sp>
      <p:pic>
        <p:nvPicPr>
          <p:cNvPr id="4098" name="Picture 2"/>
          <p:cNvPicPr>
            <a:picLocks noChangeAspect="1" noChangeArrowheads="1"/>
          </p:cNvPicPr>
          <p:nvPr/>
        </p:nvPicPr>
        <p:blipFill>
          <a:blip r:embed="rId2"/>
          <a:srcRect/>
          <a:stretch>
            <a:fillRect/>
          </a:stretch>
        </p:blipFill>
        <p:spPr bwMode="auto">
          <a:xfrm>
            <a:off x="571472" y="1500180"/>
            <a:ext cx="4000528" cy="2928958"/>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14282" y="357172"/>
            <a:ext cx="8643998" cy="4000528"/>
          </a:xfrm>
        </p:spPr>
        <p:txBody>
          <a:bodyPr/>
          <a:lstStyle/>
          <a:p>
            <a:pPr>
              <a:buNone/>
            </a:pPr>
            <a:r>
              <a:rPr lang="en-US" sz="2000" b="1" u="sng" dirty="0" smtClean="0">
                <a:solidFill>
                  <a:srgbClr val="FF0000"/>
                </a:solidFill>
              </a:rPr>
              <a:t>Types of File Management in Operating System</a:t>
            </a:r>
          </a:p>
          <a:p>
            <a:pPr>
              <a:buNone/>
            </a:pPr>
            <a:endParaRPr lang="en-US" sz="1400" b="1" dirty="0" smtClean="0"/>
          </a:p>
          <a:p>
            <a:pPr>
              <a:buNone/>
            </a:pPr>
            <a:r>
              <a:rPr lang="en-US" b="1" dirty="0" smtClean="0"/>
              <a:t>There are several types of file management in operating systems, including:</a:t>
            </a:r>
          </a:p>
          <a:p>
            <a:pPr>
              <a:buNone/>
            </a:pPr>
            <a:endParaRPr lang="en-US" b="1" dirty="0" smtClean="0"/>
          </a:p>
          <a:p>
            <a:pPr>
              <a:buNone/>
            </a:pPr>
            <a:r>
              <a:rPr lang="en-US" b="1" u="sng" dirty="0" smtClean="0">
                <a:solidFill>
                  <a:srgbClr val="FFFF00"/>
                </a:solidFill>
              </a:rPr>
              <a:t>1)Sequential File Management:</a:t>
            </a:r>
            <a:r>
              <a:rPr lang="en-US" b="1" dirty="0" smtClean="0"/>
              <a:t> In a sequential file management system, files are stored on</a:t>
            </a:r>
          </a:p>
          <a:p>
            <a:pPr>
              <a:buNone/>
            </a:pPr>
            <a:r>
              <a:rPr lang="en-US" b="1" dirty="0" smtClean="0"/>
              <a:t>  storage devices in a sequential manner. Each file occupies a contiguous block of storage</a:t>
            </a:r>
          </a:p>
          <a:p>
            <a:pPr>
              <a:buNone/>
            </a:pPr>
            <a:r>
              <a:rPr lang="en-US" b="1" dirty="0" smtClean="0"/>
              <a:t>  space, and accessing data within the file requires reading from the beginning until the</a:t>
            </a:r>
          </a:p>
          <a:p>
            <a:pPr>
              <a:buNone/>
            </a:pPr>
            <a:r>
              <a:rPr lang="en-US" b="1" dirty="0" smtClean="0"/>
              <a:t>  desired location is reached. This type of file management is simple but can be</a:t>
            </a:r>
          </a:p>
          <a:p>
            <a:pPr>
              <a:buNone/>
            </a:pPr>
            <a:r>
              <a:rPr lang="en-US" b="1" dirty="0" smtClean="0"/>
              <a:t>  inefficient for random access operations.</a:t>
            </a:r>
          </a:p>
          <a:p>
            <a:pPr>
              <a:buNone/>
            </a:pPr>
            <a:endParaRPr lang="en-US" b="1" dirty="0" smtClean="0"/>
          </a:p>
          <a:p>
            <a:pPr>
              <a:buNone/>
            </a:pPr>
            <a:r>
              <a:rPr lang="en-US" b="1" u="sng" dirty="0" smtClean="0">
                <a:solidFill>
                  <a:srgbClr val="FFFF00"/>
                </a:solidFill>
              </a:rPr>
              <a:t>2)Indexed File Management:</a:t>
            </a:r>
            <a:r>
              <a:rPr lang="en-US" b="1" dirty="0" smtClean="0"/>
              <a:t> Indexed file management utilizes an index structure</a:t>
            </a:r>
          </a:p>
          <a:p>
            <a:pPr>
              <a:buNone/>
            </a:pPr>
            <a:r>
              <a:rPr lang="en-US" b="1" dirty="0" smtClean="0"/>
              <a:t>  to improve file access efficiency. In this system, an index file is created alongside</a:t>
            </a:r>
          </a:p>
          <a:p>
            <a:pPr>
              <a:buNone/>
            </a:pPr>
            <a:r>
              <a:rPr lang="en-US" b="1" dirty="0" smtClean="0"/>
              <a:t>  the main data file, containing pointers to various locations within the file. These</a:t>
            </a:r>
          </a:p>
          <a:p>
            <a:pPr>
              <a:buNone/>
            </a:pPr>
            <a:r>
              <a:rPr lang="en-US" b="1" dirty="0" smtClean="0"/>
              <a:t>  pointers allow for quick navigation and direct access to specific data within the file.</a:t>
            </a:r>
          </a:p>
          <a:p>
            <a:pPr>
              <a:buNone/>
            </a:pPr>
            <a:endParaRPr lang="en-IN" b="1" dirty="0" smtClean="0"/>
          </a:p>
          <a:p>
            <a:pPr>
              <a:buNone/>
            </a:pPr>
            <a:r>
              <a:rPr lang="en-IN" b="1" u="sng" dirty="0" smtClean="0">
                <a:solidFill>
                  <a:srgbClr val="FFFF00"/>
                </a:solidFill>
              </a:rPr>
              <a:t>3)</a:t>
            </a:r>
            <a:r>
              <a:rPr lang="en-US" b="1" u="sng" dirty="0" smtClean="0">
                <a:solidFill>
                  <a:srgbClr val="FFFF00"/>
                </a:solidFill>
              </a:rPr>
              <a:t>Direct File Management:</a:t>
            </a:r>
            <a:r>
              <a:rPr lang="en-US" b="1" dirty="0" smtClean="0"/>
              <a:t> Direct file management, also known as random access file</a:t>
            </a:r>
          </a:p>
          <a:p>
            <a:pPr>
              <a:buNone/>
            </a:pPr>
            <a:r>
              <a:rPr lang="en-US" b="1" dirty="0" smtClean="0"/>
              <a:t>  management, enables direct access to any part of a file without the need to traverse the</a:t>
            </a:r>
          </a:p>
          <a:p>
            <a:pPr>
              <a:buNone/>
            </a:pPr>
            <a:r>
              <a:rPr lang="en-US" b="1" dirty="0" smtClean="0"/>
              <a:t>  entire file sequentially. It utilizes a file allocation table (FAT) or a similar data</a:t>
            </a:r>
          </a:p>
          <a:p>
            <a:pPr>
              <a:buNone/>
            </a:pPr>
            <a:r>
              <a:rPr lang="en-US" b="1" dirty="0" smtClean="0"/>
              <a:t>  structure to keep track of file locations. This approach allows for faster and more</a:t>
            </a:r>
          </a:p>
          <a:p>
            <a:pPr>
              <a:buNone/>
            </a:pPr>
            <a:r>
              <a:rPr lang="en-US" b="1" dirty="0" smtClean="0"/>
              <a:t>  efficient file access, particularly for larger files.</a:t>
            </a:r>
          </a:p>
          <a:p>
            <a:pPr>
              <a:buNone/>
            </a:pPr>
            <a:endParaRPr lang="en-US" b="1"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10"/>
            <a:ext cx="7704000" cy="572700"/>
          </a:xfrm>
        </p:spPr>
        <p:txBody>
          <a:bodyPr/>
          <a:lstStyle/>
          <a:p>
            <a:r>
              <a:rPr lang="en-IN" u="sng" dirty="0" smtClean="0">
                <a:solidFill>
                  <a:srgbClr val="FF0000"/>
                </a:solidFill>
              </a:rPr>
              <a:t>In Windows</a:t>
            </a:r>
            <a:endParaRPr lang="en-US" dirty="0">
              <a:solidFill>
                <a:srgbClr val="FFFF00"/>
              </a:solidFill>
            </a:endParaRPr>
          </a:p>
        </p:txBody>
      </p:sp>
      <p:sp>
        <p:nvSpPr>
          <p:cNvPr id="3" name="Text Placeholder 2"/>
          <p:cNvSpPr>
            <a:spLocks noGrp="1"/>
          </p:cNvSpPr>
          <p:nvPr>
            <p:ph type="body" idx="1"/>
          </p:nvPr>
        </p:nvSpPr>
        <p:spPr>
          <a:xfrm>
            <a:off x="0" y="1071552"/>
            <a:ext cx="6072198" cy="2905186"/>
          </a:xfrm>
        </p:spPr>
        <p:txBody>
          <a:bodyPr/>
          <a:lstStyle/>
          <a:p>
            <a:pPr>
              <a:buNone/>
            </a:pPr>
            <a:r>
              <a:rPr lang="en-US" sz="1800" b="1" dirty="0" smtClean="0">
                <a:solidFill>
                  <a:srgbClr val="FF0000"/>
                </a:solidFill>
              </a:rPr>
              <a:t>   </a:t>
            </a:r>
            <a:r>
              <a:rPr lang="en-US" sz="1800" b="1" u="sng" dirty="0" smtClean="0">
                <a:solidFill>
                  <a:srgbClr val="FF0000"/>
                </a:solidFill>
              </a:rPr>
              <a:t>File Allocation Table</a:t>
            </a:r>
          </a:p>
          <a:p>
            <a:pPr>
              <a:buNone/>
            </a:pPr>
            <a:endParaRPr lang="en-US" b="1" dirty="0" smtClean="0"/>
          </a:p>
          <a:p>
            <a:pPr>
              <a:buNone/>
            </a:pPr>
            <a:r>
              <a:rPr lang="en-US" b="1" dirty="0" smtClean="0"/>
              <a:t>   is the file system used in MS-DOS and early versions of Windows. here have been several versions of FAT, including FAT12, FAT16, FAT32 and </a:t>
            </a:r>
            <a:r>
              <a:rPr lang="en-US" b="1" dirty="0" err="1" smtClean="0"/>
              <a:t>exFAT</a:t>
            </a:r>
            <a:r>
              <a:rPr lang="en-US" b="1" dirty="0" smtClean="0"/>
              <a:t>. FAT12 was a 12-bit address system designed for floppy disks, while FAT16 was developed when PCs with hard disks were taken in use. he first versions of MS-DOS and the very first versions of Windows used FAT12 and FAT16, which are no longer in use. he early versions of the Windows operating system were Windows 95, Windows 98 and Windows Millennium, all of which used FAT32, and which is no longer in general use. </a:t>
            </a:r>
            <a:r>
              <a:rPr lang="en-US" b="1" dirty="0" err="1" smtClean="0"/>
              <a:t>exFAT</a:t>
            </a:r>
            <a:r>
              <a:rPr lang="en-US" b="1" dirty="0" smtClean="0"/>
              <a:t>, which is also called FAT64, is a newer version of FAT. </a:t>
            </a:r>
            <a:r>
              <a:rPr lang="en-US" b="1" dirty="0" err="1" smtClean="0"/>
              <a:t>exFAT</a:t>
            </a:r>
            <a:r>
              <a:rPr lang="en-US" b="1" dirty="0" smtClean="0"/>
              <a:t> is designed for smaller storage devices such as USB pens, so is therefore a version of FAT still in use. </a:t>
            </a:r>
            <a:endParaRPr lang="en-US" b="1" dirty="0"/>
          </a:p>
        </p:txBody>
      </p:sp>
      <p:pic>
        <p:nvPicPr>
          <p:cNvPr id="2050" name="Picture 2"/>
          <p:cNvPicPr>
            <a:picLocks noChangeAspect="1" noChangeArrowheads="1"/>
          </p:cNvPicPr>
          <p:nvPr/>
        </p:nvPicPr>
        <p:blipFill>
          <a:blip r:embed="rId2"/>
          <a:srcRect/>
          <a:stretch>
            <a:fillRect/>
          </a:stretch>
        </p:blipFill>
        <p:spPr bwMode="auto">
          <a:xfrm>
            <a:off x="6357950" y="928676"/>
            <a:ext cx="2125663" cy="3071834"/>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5720" y="500048"/>
            <a:ext cx="8429684" cy="3786214"/>
          </a:xfrm>
        </p:spPr>
        <p:txBody>
          <a:bodyPr/>
          <a:lstStyle/>
          <a:p>
            <a:pPr>
              <a:buNone/>
            </a:pPr>
            <a:r>
              <a:rPr lang="en-US" sz="1800" b="1" u="sng" dirty="0" smtClean="0">
                <a:solidFill>
                  <a:srgbClr val="FF0000"/>
                </a:solidFill>
              </a:rPr>
              <a:t>NT File System </a:t>
            </a:r>
          </a:p>
          <a:p>
            <a:pPr>
              <a:buNone/>
            </a:pPr>
            <a:r>
              <a:rPr lang="en-US" b="1" dirty="0" smtClean="0"/>
              <a:t>The NT File System (NTFS) is the file system developed for Windows NT, and is the </a:t>
            </a:r>
          </a:p>
          <a:p>
            <a:pPr>
              <a:buNone/>
            </a:pPr>
            <a:r>
              <a:rPr lang="en-US" b="1" dirty="0" smtClean="0"/>
              <a:t>file system that current versions of Windows use. NTFS supports long file names, </a:t>
            </a:r>
          </a:p>
          <a:p>
            <a:pPr>
              <a:buNone/>
            </a:pPr>
            <a:r>
              <a:rPr lang="en-US" b="1" dirty="0" smtClean="0"/>
              <a:t>security, fault tolerance, encryption, disk compression and very large files and </a:t>
            </a:r>
          </a:p>
          <a:p>
            <a:pPr>
              <a:buNone/>
            </a:pPr>
            <a:r>
              <a:rPr lang="en-US" b="1" dirty="0" smtClean="0"/>
              <a:t>volumes. NTFS has several advantages over FAT32 when it comes to safety,</a:t>
            </a:r>
          </a:p>
          <a:p>
            <a:pPr>
              <a:buNone/>
            </a:pPr>
            <a:r>
              <a:rPr lang="en-US" b="1" dirty="0" smtClean="0"/>
              <a:t>reliability, extensibility and efficiency</a:t>
            </a:r>
          </a:p>
          <a:p>
            <a:pPr>
              <a:buNone/>
            </a:pPr>
            <a:endParaRPr lang="en-IN" b="1" dirty="0" smtClean="0"/>
          </a:p>
          <a:p>
            <a:pPr>
              <a:buNone/>
            </a:pPr>
            <a:r>
              <a:rPr lang="en-US" b="1" dirty="0" smtClean="0"/>
              <a:t>Safety Security is enhanced by the fact that users are given access to just the</a:t>
            </a:r>
          </a:p>
          <a:p>
            <a:pPr>
              <a:buNone/>
            </a:pPr>
            <a:r>
              <a:rPr lang="en-US" b="1" dirty="0" smtClean="0"/>
              <a:t>directories and files they need. In FAT32, all users could access all the files on a</a:t>
            </a:r>
          </a:p>
          <a:p>
            <a:pPr>
              <a:buNone/>
            </a:pPr>
            <a:r>
              <a:rPr lang="en-US" b="1" dirty="0" smtClean="0"/>
              <a:t>hard disk</a:t>
            </a:r>
          </a:p>
          <a:p>
            <a:pPr>
              <a:buNone/>
            </a:pPr>
            <a:r>
              <a:rPr lang="en-US" b="1" dirty="0" smtClean="0"/>
              <a:t>Reliability NTFS keeps track of changes in the file system by keeping a journal. NTFS</a:t>
            </a:r>
          </a:p>
          <a:p>
            <a:pPr>
              <a:buNone/>
            </a:pPr>
            <a:r>
              <a:rPr lang="en-US" b="1" dirty="0" smtClean="0"/>
              <a:t>uses log files to keep track of all disk activity, which allows an NTFS volume to</a:t>
            </a:r>
          </a:p>
          <a:p>
            <a:pPr>
              <a:buNone/>
            </a:pPr>
            <a:r>
              <a:rPr lang="en-US" b="1" dirty="0" smtClean="0"/>
              <a:t>recover quickly after a disk crash</a:t>
            </a:r>
          </a:p>
          <a:p>
            <a:pPr>
              <a:buNone/>
            </a:pPr>
            <a:endParaRPr lang="en-US" b="1" dirty="0" smtClean="0"/>
          </a:p>
          <a:p>
            <a:pPr>
              <a:buNone/>
            </a:pPr>
            <a:r>
              <a:rPr lang="en-US" b="1" dirty="0" smtClean="0"/>
              <a:t>Extensibility Using NTFS formatted volumes can expand the storage capacity to existing</a:t>
            </a:r>
          </a:p>
          <a:p>
            <a:pPr>
              <a:buNone/>
            </a:pPr>
            <a:r>
              <a:rPr lang="en-US" b="1" dirty="0" smtClean="0"/>
              <a:t>volumes without having to take backup, to repartition, to reformat or to restore</a:t>
            </a:r>
          </a:p>
          <a:p>
            <a:pPr>
              <a:buNone/>
            </a:pPr>
            <a:r>
              <a:rPr lang="en-US" b="1" dirty="0" smtClean="0"/>
              <a:t>anything</a:t>
            </a:r>
          </a:p>
          <a:p>
            <a:pPr>
              <a:buNone/>
            </a:pPr>
            <a:r>
              <a:rPr lang="en-US" b="1" dirty="0" smtClean="0"/>
              <a:t>Compression NTFS supports the compression of files and directories. You can create a</a:t>
            </a:r>
          </a:p>
          <a:p>
            <a:pPr>
              <a:buNone/>
            </a:pPr>
            <a:r>
              <a:rPr lang="en-US" b="1" dirty="0" smtClean="0"/>
              <a:t>file as compressed, and then NTFS automatically compresses the contents of the file</a:t>
            </a:r>
            <a:endParaRPr lang="en-IN" b="1"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5720" y="428610"/>
            <a:ext cx="4643470" cy="3857652"/>
          </a:xfrm>
        </p:spPr>
        <p:txBody>
          <a:bodyPr/>
          <a:lstStyle/>
          <a:p>
            <a:pPr>
              <a:buNone/>
            </a:pPr>
            <a:r>
              <a:rPr lang="en-US" sz="1800" b="1" u="sng" dirty="0" smtClean="0">
                <a:solidFill>
                  <a:srgbClr val="FF0000"/>
                </a:solidFill>
              </a:rPr>
              <a:t>Windows explorer</a:t>
            </a:r>
          </a:p>
          <a:p>
            <a:pPr>
              <a:buNone/>
            </a:pPr>
            <a:endParaRPr lang="en-US" b="1" dirty="0" smtClean="0"/>
          </a:p>
          <a:p>
            <a:pPr>
              <a:buNone/>
            </a:pPr>
            <a:r>
              <a:rPr lang="en-US" sz="1400" b="1" dirty="0" smtClean="0"/>
              <a:t>File management in windows can be done</a:t>
            </a:r>
          </a:p>
          <a:p>
            <a:pPr>
              <a:buNone/>
            </a:pPr>
            <a:r>
              <a:rPr lang="en-US" sz="1400" b="1" dirty="0" smtClean="0"/>
              <a:t>through Windows explorer or My Computer.</a:t>
            </a:r>
          </a:p>
          <a:p>
            <a:pPr>
              <a:buNone/>
            </a:pPr>
            <a:r>
              <a:rPr lang="en-US" sz="1400" b="1" dirty="0" smtClean="0"/>
              <a:t>Windows Explorer displays the</a:t>
            </a:r>
          </a:p>
          <a:p>
            <a:pPr>
              <a:buNone/>
            </a:pPr>
            <a:r>
              <a:rPr lang="en-US" sz="1400" b="1" dirty="0" smtClean="0"/>
              <a:t>hierarchical list of files, folders, and</a:t>
            </a:r>
          </a:p>
          <a:p>
            <a:pPr>
              <a:buNone/>
            </a:pPr>
            <a:r>
              <a:rPr lang="en-US" sz="1400" b="1" dirty="0" smtClean="0"/>
              <a:t>storage drives (both fixed and</a:t>
            </a:r>
          </a:p>
          <a:p>
            <a:pPr>
              <a:buNone/>
            </a:pPr>
            <a:r>
              <a:rPr lang="en-US" sz="1400" b="1" dirty="0" smtClean="0"/>
              <a:t>removable) on your computer Windows</a:t>
            </a:r>
          </a:p>
          <a:p>
            <a:pPr>
              <a:buNone/>
            </a:pPr>
            <a:r>
              <a:rPr lang="en-US" sz="1400" b="1" dirty="0" smtClean="0"/>
              <a:t>Explorer can be used to copy, move,</a:t>
            </a:r>
          </a:p>
          <a:p>
            <a:pPr>
              <a:buNone/>
            </a:pPr>
            <a:r>
              <a:rPr lang="en-US" sz="1400" b="1" dirty="0" smtClean="0"/>
              <a:t>rename, and search for files and</a:t>
            </a:r>
          </a:p>
          <a:p>
            <a:pPr>
              <a:buNone/>
            </a:pPr>
            <a:r>
              <a:rPr lang="en-US" sz="1400" b="1" dirty="0" smtClean="0"/>
              <a:t>folders. Files or folders deleted from a</a:t>
            </a:r>
          </a:p>
          <a:p>
            <a:pPr>
              <a:buNone/>
            </a:pPr>
            <a:r>
              <a:rPr lang="en-US" sz="1400" b="1" dirty="0" smtClean="0"/>
              <a:t>removable storage media such as network</a:t>
            </a:r>
          </a:p>
          <a:p>
            <a:pPr>
              <a:buNone/>
            </a:pPr>
            <a:r>
              <a:rPr lang="en-US" sz="1400" b="1" dirty="0" smtClean="0"/>
              <a:t>drive are permanently deleted and are</a:t>
            </a:r>
          </a:p>
          <a:p>
            <a:pPr>
              <a:buNone/>
            </a:pPr>
            <a:r>
              <a:rPr lang="en-US" sz="1400" b="1" dirty="0" smtClean="0"/>
              <a:t>not sent to the Recycle Bin.</a:t>
            </a:r>
          </a:p>
          <a:p>
            <a:pPr>
              <a:buNone/>
            </a:pPr>
            <a:endParaRPr lang="en-US" b="1" dirty="0" smtClean="0"/>
          </a:p>
          <a:p>
            <a:pPr>
              <a:buNone/>
            </a:pPr>
            <a:endParaRPr lang="en-IN" dirty="0" smtClean="0"/>
          </a:p>
        </p:txBody>
      </p:sp>
      <p:pic>
        <p:nvPicPr>
          <p:cNvPr id="13314" name="Picture 2"/>
          <p:cNvPicPr>
            <a:picLocks noChangeAspect="1" noChangeArrowheads="1"/>
          </p:cNvPicPr>
          <p:nvPr/>
        </p:nvPicPr>
        <p:blipFill>
          <a:blip r:embed="rId2"/>
          <a:srcRect/>
          <a:stretch>
            <a:fillRect/>
          </a:stretch>
        </p:blipFill>
        <p:spPr bwMode="auto">
          <a:xfrm>
            <a:off x="4929190" y="785800"/>
            <a:ext cx="3571900" cy="314327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71;p31"/>
          <p:cNvGrpSpPr/>
          <p:nvPr/>
        </p:nvGrpSpPr>
        <p:grpSpPr>
          <a:xfrm>
            <a:off x="6215074" y="1214428"/>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928662" y="114299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00"/>
                </a:solidFill>
              </a:rPr>
              <a:t>&lt;/</a:t>
            </a:r>
            <a:r>
              <a:rPr lang="en" u="sng" dirty="0" smtClean="0">
                <a:solidFill>
                  <a:srgbClr val="FF0000"/>
                </a:solidFill>
              </a:rPr>
              <a:t>Security</a:t>
            </a:r>
            <a:r>
              <a:rPr lang="en" dirty="0" smtClean="0">
                <a:solidFill>
                  <a:srgbClr val="FFFF00"/>
                </a:solidFill>
              </a:rPr>
              <a:t>/&gt;</a:t>
            </a:r>
            <a:endParaRPr>
              <a:solidFill>
                <a:srgbClr val="FFFF00"/>
              </a:solidFill>
            </a:endParaRPr>
          </a:p>
        </p:txBody>
      </p:sp>
      <p:sp>
        <p:nvSpPr>
          <p:cNvPr id="275" name="Google Shape;275;p31"/>
          <p:cNvSpPr txBox="1">
            <a:spLocks noGrp="1"/>
          </p:cNvSpPr>
          <p:nvPr>
            <p:ph type="title" idx="2"/>
          </p:nvPr>
        </p:nvSpPr>
        <p:spPr>
          <a:xfrm>
            <a:off x="6429388" y="1571618"/>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  03</a:t>
            </a:r>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endParaRPr sz="3600">
              <a:solidFill>
                <a:schemeClr val="accent1"/>
              </a:solidFill>
            </a:endParaRPr>
          </a:p>
        </p:txBody>
      </p:sp>
      <p:sp>
        <p:nvSpPr>
          <p:cNvPr id="13" name="TextBox 12"/>
          <p:cNvSpPr txBox="1"/>
          <p:nvPr/>
        </p:nvSpPr>
        <p:spPr>
          <a:xfrm>
            <a:off x="1071538" y="2071684"/>
            <a:ext cx="3929090" cy="1046440"/>
          </a:xfrm>
          <a:prstGeom prst="rect">
            <a:avLst/>
          </a:prstGeom>
          <a:noFill/>
        </p:spPr>
        <p:txBody>
          <a:bodyPr wrap="square" rtlCol="0">
            <a:spAutoFit/>
          </a:bodyPr>
          <a:lstStyle/>
          <a:p>
            <a:r>
              <a:rPr lang="en-IN" sz="1600" b="1" dirty="0" smtClean="0">
                <a:solidFill>
                  <a:srgbClr val="FF0000"/>
                </a:solidFill>
                <a:latin typeface="Source Code Pro" charset="0"/>
                <a:ea typeface="Source Code Pro" charset="0"/>
              </a:rPr>
              <a:t>1)</a:t>
            </a:r>
            <a:r>
              <a:rPr lang="en-IN" sz="1600" b="1" dirty="0" smtClean="0">
                <a:solidFill>
                  <a:schemeClr val="tx1"/>
                </a:solidFill>
                <a:latin typeface="Source Code Pro" charset="0"/>
                <a:ea typeface="Source Code Pro" charset="0"/>
              </a:rPr>
              <a:t>Security and protection</a:t>
            </a:r>
          </a:p>
          <a:p>
            <a:r>
              <a:rPr lang="en-IN" sz="1600" b="1" dirty="0" smtClean="0">
                <a:solidFill>
                  <a:srgbClr val="FF0000"/>
                </a:solidFill>
                <a:latin typeface="Source Code Pro" charset="0"/>
                <a:ea typeface="Source Code Pro" charset="0"/>
              </a:rPr>
              <a:t>2)</a:t>
            </a:r>
            <a:r>
              <a:rPr lang="en-IN" sz="1600" b="1" dirty="0" smtClean="0">
                <a:solidFill>
                  <a:schemeClr val="tx1"/>
                </a:solidFill>
                <a:latin typeface="Source Code Pro" charset="0"/>
                <a:ea typeface="Source Code Pro" charset="0"/>
              </a:rPr>
              <a:t>Why Windows is vulnerable to    malware</a:t>
            </a:r>
          </a:p>
          <a:p>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357172"/>
            <a:ext cx="7704000" cy="572700"/>
          </a:xfrm>
          <a:prstGeom prst="rect">
            <a:avLst/>
          </a:prstGeom>
        </p:spPr>
        <p:txBody>
          <a:bodyPr spcFirstLastPara="1" wrap="square" lIns="91425" tIns="91425" rIns="91425" bIns="91425" anchor="t" anchorCtr="0">
            <a:noAutofit/>
          </a:bodyPr>
          <a:lstStyle/>
          <a:p>
            <a:pPr lvl="0"/>
            <a:r>
              <a:rPr lang="en-IN" dirty="0" smtClean="0">
                <a:solidFill>
                  <a:schemeClr val="tx2"/>
                </a:solidFill>
              </a:rPr>
              <a:t>&lt;/</a:t>
            </a:r>
            <a:r>
              <a:rPr lang="en-IN" u="sng" dirty="0" smtClean="0">
                <a:solidFill>
                  <a:srgbClr val="FF0000"/>
                </a:solidFill>
              </a:rPr>
              <a:t>Security and Protection</a:t>
            </a:r>
            <a:r>
              <a:rPr lang="en-IN" dirty="0" smtClean="0">
                <a:solidFill>
                  <a:schemeClr val="tx2"/>
                </a:solidFill>
              </a:rPr>
              <a:t>/&gt;</a:t>
            </a:r>
            <a:endParaRPr>
              <a:solidFill>
                <a:schemeClr val="tx2"/>
              </a:solidFill>
            </a:endParaRPr>
          </a:p>
        </p:txBody>
      </p:sp>
      <p:sp>
        <p:nvSpPr>
          <p:cNvPr id="309" name="Google Shape;309;p34"/>
          <p:cNvSpPr txBox="1">
            <a:spLocks noGrp="1"/>
          </p:cNvSpPr>
          <p:nvPr>
            <p:ph type="subTitle" idx="1"/>
          </p:nvPr>
        </p:nvSpPr>
        <p:spPr>
          <a:xfrm>
            <a:off x="571472" y="857238"/>
            <a:ext cx="8001056" cy="3500462"/>
          </a:xfrm>
          <a:prstGeom prst="rect">
            <a:avLst/>
          </a:prstGeom>
        </p:spPr>
        <p:txBody>
          <a:bodyPr spcFirstLastPara="1" wrap="square" lIns="91425" tIns="91425" rIns="91425" bIns="91425" anchor="t" anchorCtr="0">
            <a:noAutofit/>
          </a:bodyPr>
          <a:lstStyle/>
          <a:p>
            <a:pPr marL="0" lvl="0" indent="0"/>
            <a:r>
              <a:rPr lang="en-US" sz="1400" b="1" dirty="0" smtClean="0"/>
              <a:t>Security measures </a:t>
            </a:r>
            <a:r>
              <a:rPr lang="en-US" sz="1400" b="1" i="1" u="sng" dirty="0" smtClean="0"/>
              <a:t>prevent unauthorized access </a:t>
            </a:r>
            <a:r>
              <a:rPr lang="en-US" sz="1400" b="1" dirty="0" smtClean="0"/>
              <a:t>or interference with computer resources, ensuring data and programs are used as intended and only by authorized </a:t>
            </a:r>
            <a:r>
              <a:rPr lang="en-US" sz="1400" b="1" dirty="0" smtClean="0"/>
              <a:t>users. Security</a:t>
            </a:r>
            <a:r>
              <a:rPr lang="en-US" sz="1400" b="1" dirty="0" smtClean="0"/>
              <a:t> </a:t>
            </a:r>
            <a:r>
              <a:rPr lang="en-US" sz="1400" b="1" dirty="0" smtClean="0"/>
              <a:t>measures deal with threats to resources that come from outside a computer system, while protection measures deal with internal threats. Passwords are the principal security tool.</a:t>
            </a:r>
            <a:r>
              <a:rPr lang="en-US" sz="1600" b="1" dirty="0" smtClean="0"/>
              <a:t> </a:t>
            </a:r>
          </a:p>
          <a:p>
            <a:pPr marL="0" lvl="0" indent="0"/>
            <a:endParaRPr lang="en-US" sz="1600" b="1" u="sng" dirty="0" smtClean="0">
              <a:solidFill>
                <a:schemeClr val="tx2"/>
              </a:solidFill>
            </a:endParaRPr>
          </a:p>
          <a:p>
            <a:pPr marL="0" lvl="0" indent="0"/>
            <a:r>
              <a:rPr lang="en-US" sz="1600" b="1" u="sng" dirty="0" smtClean="0">
                <a:solidFill>
                  <a:schemeClr val="tx2"/>
                </a:solidFill>
              </a:rPr>
              <a:t>Security can be attacked in the following ways:</a:t>
            </a:r>
          </a:p>
          <a:p>
            <a:pPr marL="0" lvl="0" indent="0"/>
            <a:r>
              <a:rPr lang="en-US" sz="1100" b="1" dirty="0" smtClean="0">
                <a:solidFill>
                  <a:srgbClr val="FF0000"/>
                </a:solidFill>
              </a:rPr>
              <a:t>1)Trap </a:t>
            </a:r>
            <a:r>
              <a:rPr lang="en-US" sz="1100" b="1" dirty="0" smtClean="0">
                <a:solidFill>
                  <a:srgbClr val="FF0000"/>
                </a:solidFill>
              </a:rPr>
              <a:t>doors: </a:t>
            </a:r>
            <a:r>
              <a:rPr lang="en-US" sz="1100" b="1" dirty="0" smtClean="0">
                <a:solidFill>
                  <a:schemeClr val="tx1"/>
                </a:solidFill>
              </a:rPr>
              <a:t>Hidden </a:t>
            </a:r>
            <a:r>
              <a:rPr lang="en-US" sz="1100" b="1" dirty="0" smtClean="0">
                <a:solidFill>
                  <a:schemeClr val="tx1"/>
                </a:solidFill>
              </a:rPr>
              <a:t>vulnerabilities intentionally inserted into </a:t>
            </a:r>
            <a:r>
              <a:rPr lang="en-US" sz="1100" b="1" dirty="0" smtClean="0">
                <a:solidFill>
                  <a:schemeClr val="tx1"/>
                </a:solidFill>
              </a:rPr>
              <a:t>software, allowing </a:t>
            </a:r>
            <a:r>
              <a:rPr lang="en-US" sz="1100" b="1" dirty="0" smtClean="0">
                <a:solidFill>
                  <a:schemeClr val="tx1"/>
                </a:solidFill>
              </a:rPr>
              <a:t>unauthorized access.</a:t>
            </a:r>
            <a:endParaRPr lang="en-US" sz="1100" b="1" dirty="0" smtClean="0">
              <a:solidFill>
                <a:schemeClr val="tx1"/>
              </a:solidFill>
            </a:endParaRPr>
          </a:p>
          <a:p>
            <a:pPr marL="0" lvl="0" indent="0"/>
            <a:r>
              <a:rPr lang="en-US" sz="1100" b="1" dirty="0" smtClean="0">
                <a:solidFill>
                  <a:srgbClr val="FF0000"/>
                </a:solidFill>
              </a:rPr>
              <a:t>2)Line </a:t>
            </a:r>
            <a:r>
              <a:rPr lang="en-US" sz="1100" b="1" dirty="0" smtClean="0">
                <a:solidFill>
                  <a:srgbClr val="FF0000"/>
                </a:solidFill>
              </a:rPr>
              <a:t>tapping: </a:t>
            </a:r>
            <a:r>
              <a:rPr lang="en-US" sz="1100" b="1" dirty="0" smtClean="0">
                <a:solidFill>
                  <a:schemeClr val="tx1"/>
                </a:solidFill>
              </a:rPr>
              <a:t>Unauthorized </a:t>
            </a:r>
            <a:r>
              <a:rPr lang="en-US" sz="1100" b="1" dirty="0" smtClean="0">
                <a:solidFill>
                  <a:schemeClr val="tx1"/>
                </a:solidFill>
              </a:rPr>
              <a:t>interception of data transmitted over communication lines.</a:t>
            </a:r>
            <a:endParaRPr lang="en-US" sz="1100" b="1" dirty="0" smtClean="0">
              <a:solidFill>
                <a:schemeClr val="tx1"/>
              </a:solidFill>
            </a:endParaRPr>
          </a:p>
          <a:p>
            <a:pPr marL="0" lvl="0" indent="0"/>
            <a:r>
              <a:rPr lang="en-US" sz="1100" b="1" dirty="0" smtClean="0">
                <a:solidFill>
                  <a:srgbClr val="FF0000"/>
                </a:solidFill>
              </a:rPr>
              <a:t>3)Electronic data </a:t>
            </a:r>
            <a:r>
              <a:rPr lang="en-US" sz="1100" b="1" dirty="0" smtClean="0">
                <a:solidFill>
                  <a:srgbClr val="FF0000"/>
                </a:solidFill>
              </a:rPr>
              <a:t>captures:</a:t>
            </a:r>
            <a:r>
              <a:rPr lang="en-US" sz="1100" b="1" dirty="0" smtClean="0"/>
              <a:t> Illegitimate collection of data electronically without authorization.</a:t>
            </a:r>
            <a:endParaRPr lang="en-US" sz="1100" b="1" dirty="0" smtClean="0"/>
          </a:p>
          <a:p>
            <a:pPr marL="0" lvl="0" indent="0"/>
            <a:r>
              <a:rPr lang="en-US" sz="1100" b="1" dirty="0" smtClean="0">
                <a:solidFill>
                  <a:srgbClr val="FF0000"/>
                </a:solidFill>
              </a:rPr>
              <a:t>4)Lost </a:t>
            </a:r>
            <a:r>
              <a:rPr lang="en-US" sz="1100" b="1" dirty="0" smtClean="0">
                <a:solidFill>
                  <a:srgbClr val="FF0000"/>
                </a:solidFill>
              </a:rPr>
              <a:t>line: </a:t>
            </a:r>
            <a:r>
              <a:rPr lang="en-US" sz="1100" b="1" dirty="0" smtClean="0">
                <a:solidFill>
                  <a:schemeClr val="tx1"/>
                </a:solidFill>
              </a:rPr>
              <a:t>Disruption or loss of a communication line, potentially leading to data loss or unauthorized access.</a:t>
            </a:r>
            <a:endParaRPr lang="en-US" sz="1100" b="1" dirty="0" smtClean="0">
              <a:solidFill>
                <a:schemeClr val="tx1"/>
              </a:solidFill>
            </a:endParaRPr>
          </a:p>
          <a:p>
            <a:pPr marL="0" lvl="0" indent="0"/>
            <a:r>
              <a:rPr lang="en-US" sz="1100" b="1" dirty="0" smtClean="0">
                <a:solidFill>
                  <a:srgbClr val="FF0000"/>
                </a:solidFill>
              </a:rPr>
              <a:t>5)Rouge software: </a:t>
            </a:r>
            <a:r>
              <a:rPr lang="en-US" sz="1100" b="1" dirty="0" smtClean="0">
                <a:solidFill>
                  <a:schemeClr val="tx1"/>
                </a:solidFill>
              </a:rPr>
              <a:t>Malicious or unauthorized software that operates on a system without user consent, posing security risks.</a:t>
            </a:r>
            <a:endParaRPr lang="en-IN" sz="11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357158" y="571486"/>
            <a:ext cx="8286808" cy="4000528"/>
          </a:xfrm>
        </p:spPr>
        <p:txBody>
          <a:bodyPr/>
          <a:lstStyle/>
          <a:p>
            <a:pPr>
              <a:buNone/>
            </a:pPr>
            <a:r>
              <a:rPr lang="en-US" sz="1600" b="1" u="sng" dirty="0" smtClean="0">
                <a:solidFill>
                  <a:schemeClr val="tx2"/>
                </a:solidFill>
              </a:rPr>
              <a:t>Goals of Security system:</a:t>
            </a:r>
          </a:p>
          <a:p>
            <a:pPr>
              <a:buNone/>
            </a:pPr>
            <a:r>
              <a:rPr lang="en-IN" sz="1400" b="1" dirty="0" smtClean="0">
                <a:solidFill>
                  <a:srgbClr val="FF0000"/>
                </a:solidFill>
              </a:rPr>
              <a:t>1)</a:t>
            </a:r>
            <a:r>
              <a:rPr lang="en-IN" sz="1400" b="1" dirty="0" smtClean="0">
                <a:solidFill>
                  <a:schemeClr val="tx1"/>
                </a:solidFill>
              </a:rPr>
              <a:t>Integrity</a:t>
            </a:r>
            <a:endParaRPr lang="en-IN" sz="1400" b="1" dirty="0" smtClean="0">
              <a:solidFill>
                <a:srgbClr val="FF0000"/>
              </a:solidFill>
            </a:endParaRPr>
          </a:p>
          <a:p>
            <a:pPr>
              <a:buNone/>
            </a:pPr>
            <a:r>
              <a:rPr lang="en-IN" sz="1400" b="1" dirty="0" smtClean="0">
                <a:solidFill>
                  <a:srgbClr val="FF0000"/>
                </a:solidFill>
              </a:rPr>
              <a:t>2)</a:t>
            </a:r>
            <a:r>
              <a:rPr lang="en-IN" sz="1400" b="1" dirty="0" smtClean="0">
                <a:solidFill>
                  <a:schemeClr val="tx1"/>
                </a:solidFill>
              </a:rPr>
              <a:t>Secrecy</a:t>
            </a:r>
          </a:p>
          <a:p>
            <a:pPr>
              <a:buNone/>
            </a:pPr>
            <a:r>
              <a:rPr lang="en-IN" sz="1400" b="1" dirty="0" smtClean="0">
                <a:solidFill>
                  <a:srgbClr val="FF0000"/>
                </a:solidFill>
              </a:rPr>
              <a:t>3)</a:t>
            </a:r>
            <a:r>
              <a:rPr lang="en-IN" sz="1400" b="1" dirty="0" smtClean="0">
                <a:solidFill>
                  <a:schemeClr val="tx1"/>
                </a:solidFill>
              </a:rPr>
              <a:t>Availability</a:t>
            </a:r>
          </a:p>
          <a:p>
            <a:pPr>
              <a:buNone/>
            </a:pPr>
            <a:r>
              <a:rPr lang="en-IN" sz="1600" b="1" u="sng" dirty="0" smtClean="0">
                <a:solidFill>
                  <a:schemeClr val="tx2"/>
                </a:solidFill>
              </a:rPr>
              <a:t>Threats </a:t>
            </a:r>
            <a:r>
              <a:rPr lang="en-IN" sz="1600" b="1" u="sng" dirty="0" smtClean="0">
                <a:solidFill>
                  <a:schemeClr val="tx2"/>
                </a:solidFill>
              </a:rPr>
              <a:t>to operating system:</a:t>
            </a:r>
            <a:endParaRPr lang="en-IN" sz="1600" b="1" dirty="0" smtClean="0">
              <a:solidFill>
                <a:schemeClr val="tx1"/>
              </a:solidFill>
            </a:endParaRPr>
          </a:p>
          <a:p>
            <a:pPr>
              <a:buNone/>
            </a:pPr>
            <a:r>
              <a:rPr lang="en-IN" sz="1400" b="1" dirty="0" smtClean="0">
                <a:solidFill>
                  <a:srgbClr val="FF0000"/>
                </a:solidFill>
              </a:rPr>
              <a:t>1)</a:t>
            </a:r>
            <a:r>
              <a:rPr lang="en-IN" sz="1400" b="1" u="sng" dirty="0" smtClean="0">
                <a:solidFill>
                  <a:schemeClr val="tx2"/>
                </a:solidFill>
              </a:rPr>
              <a:t>Program threats</a:t>
            </a:r>
          </a:p>
          <a:p>
            <a:pPr>
              <a:buNone/>
            </a:pPr>
            <a:r>
              <a:rPr lang="en-IN" sz="1600" b="1" dirty="0" smtClean="0">
                <a:solidFill>
                  <a:schemeClr val="tx1"/>
                </a:solidFill>
              </a:rPr>
              <a:t> </a:t>
            </a:r>
            <a:r>
              <a:rPr lang="en-IN" b="1" dirty="0" smtClean="0">
                <a:solidFill>
                  <a:srgbClr val="FF0000"/>
                </a:solidFill>
              </a:rPr>
              <a:t>a)Virus:</a:t>
            </a:r>
            <a:r>
              <a:rPr lang="en-US" b="1" dirty="0" smtClean="0">
                <a:solidFill>
                  <a:srgbClr val="FF0000"/>
                </a:solidFill>
              </a:rPr>
              <a:t> </a:t>
            </a:r>
            <a:r>
              <a:rPr lang="en-US" b="1" dirty="0" smtClean="0">
                <a:solidFill>
                  <a:schemeClr val="tx1"/>
                </a:solidFill>
              </a:rPr>
              <a:t>Malicious software that spreads by attaching to files or programs, causing various types of damage.</a:t>
            </a:r>
            <a:endParaRPr lang="en-IN" b="1" dirty="0" smtClean="0">
              <a:solidFill>
                <a:schemeClr val="tx1"/>
              </a:solidFill>
            </a:endParaRPr>
          </a:p>
          <a:p>
            <a:pPr>
              <a:buNone/>
            </a:pPr>
            <a:r>
              <a:rPr lang="en-IN" b="1" dirty="0" smtClean="0">
                <a:solidFill>
                  <a:srgbClr val="FF0000"/>
                </a:solidFill>
              </a:rPr>
              <a:t> </a:t>
            </a:r>
            <a:r>
              <a:rPr lang="en-IN" b="1" dirty="0" smtClean="0">
                <a:solidFill>
                  <a:srgbClr val="FF0000"/>
                </a:solidFill>
              </a:rPr>
              <a:t>b)Trojan </a:t>
            </a:r>
            <a:r>
              <a:rPr lang="en-IN" b="1" dirty="0" smtClean="0">
                <a:solidFill>
                  <a:srgbClr val="FF0000"/>
                </a:solidFill>
              </a:rPr>
              <a:t>Horse:</a:t>
            </a:r>
            <a:r>
              <a:rPr lang="en-US" b="1" dirty="0" smtClean="0">
                <a:solidFill>
                  <a:srgbClr val="FF0000"/>
                </a:solidFill>
              </a:rPr>
              <a:t> </a:t>
            </a:r>
            <a:r>
              <a:rPr lang="en-US" b="1" dirty="0" smtClean="0">
                <a:solidFill>
                  <a:schemeClr val="tx1"/>
                </a:solidFill>
              </a:rPr>
              <a:t>Malicious software that disguises itself as legitimate programs to trick users into downloading and executing it, enabling harmful actions.</a:t>
            </a:r>
            <a:endParaRPr lang="en-IN" b="1" dirty="0" smtClean="0">
              <a:solidFill>
                <a:schemeClr val="tx1"/>
              </a:solidFill>
            </a:endParaRPr>
          </a:p>
          <a:p>
            <a:pPr>
              <a:buNone/>
            </a:pPr>
            <a:r>
              <a:rPr lang="en-IN" b="1" dirty="0" smtClean="0">
                <a:solidFill>
                  <a:schemeClr val="tx1"/>
                </a:solidFill>
              </a:rPr>
              <a:t> </a:t>
            </a:r>
            <a:r>
              <a:rPr lang="en-IN" b="1" dirty="0" smtClean="0">
                <a:solidFill>
                  <a:srgbClr val="FF0000"/>
                </a:solidFill>
              </a:rPr>
              <a:t>c)Logic Bomb</a:t>
            </a:r>
            <a:r>
              <a:rPr lang="en-IN" b="1" dirty="0" smtClean="0">
                <a:solidFill>
                  <a:schemeClr val="tx1"/>
                </a:solidFill>
              </a:rPr>
              <a:t>:</a:t>
            </a:r>
            <a:r>
              <a:rPr lang="en-US" b="1" dirty="0" smtClean="0">
                <a:solidFill>
                  <a:schemeClr val="tx1"/>
                </a:solidFill>
              </a:rPr>
              <a:t> Code inserted into software to execute a malicious action under specific conditions, often used for sabotage or data destruction.</a:t>
            </a:r>
            <a:endParaRPr lang="en-IN" b="1" dirty="0" smtClean="0">
              <a:solidFill>
                <a:schemeClr val="tx1"/>
              </a:solidFill>
            </a:endParaRPr>
          </a:p>
          <a:p>
            <a:pPr>
              <a:buNone/>
            </a:pPr>
            <a:r>
              <a:rPr lang="en-IN" sz="1400" b="1" dirty="0" smtClean="0">
                <a:solidFill>
                  <a:srgbClr val="FF0000"/>
                </a:solidFill>
              </a:rPr>
              <a:t>2)</a:t>
            </a:r>
            <a:r>
              <a:rPr lang="en-IN" sz="1400" b="1" u="sng" dirty="0" smtClean="0">
                <a:solidFill>
                  <a:schemeClr val="tx2"/>
                </a:solidFill>
              </a:rPr>
              <a:t>System threats</a:t>
            </a:r>
            <a:r>
              <a:rPr lang="en-IN" sz="1600" b="1" dirty="0" smtClean="0">
                <a:solidFill>
                  <a:schemeClr val="tx1"/>
                </a:solidFill>
              </a:rPr>
              <a:t> </a:t>
            </a:r>
          </a:p>
          <a:p>
            <a:pPr>
              <a:buNone/>
            </a:pPr>
            <a:r>
              <a:rPr lang="en-IN" sz="1600" b="1" dirty="0" smtClean="0">
                <a:solidFill>
                  <a:schemeClr val="tx1"/>
                </a:solidFill>
              </a:rPr>
              <a:t> </a:t>
            </a:r>
            <a:r>
              <a:rPr lang="en-IN" b="1" dirty="0" smtClean="0">
                <a:solidFill>
                  <a:srgbClr val="FF0000"/>
                </a:solidFill>
              </a:rPr>
              <a:t>a)Worm</a:t>
            </a:r>
            <a:r>
              <a:rPr lang="en-IN" b="1" dirty="0" smtClean="0">
                <a:solidFill>
                  <a:schemeClr val="tx1"/>
                </a:solidFill>
              </a:rPr>
              <a:t>:</a:t>
            </a:r>
            <a:r>
              <a:rPr lang="en-US" b="1" dirty="0" smtClean="0">
                <a:solidFill>
                  <a:schemeClr val="tx1"/>
                </a:solidFill>
              </a:rPr>
              <a:t> Self-replicating malware that spreads across networks, exploiting vulnerabilities and causing widespread damage.</a:t>
            </a:r>
            <a:endParaRPr lang="en-IN" b="1" dirty="0" smtClean="0">
              <a:solidFill>
                <a:schemeClr val="tx1"/>
              </a:solidFill>
            </a:endParaRPr>
          </a:p>
          <a:p>
            <a:pPr>
              <a:buNone/>
            </a:pPr>
            <a:r>
              <a:rPr lang="en-IN" b="1" dirty="0" smtClean="0">
                <a:solidFill>
                  <a:schemeClr val="tx1"/>
                </a:solidFill>
              </a:rPr>
              <a:t> </a:t>
            </a:r>
            <a:r>
              <a:rPr lang="en-IN" b="1" dirty="0" smtClean="0">
                <a:solidFill>
                  <a:srgbClr val="FF0000"/>
                </a:solidFill>
              </a:rPr>
              <a:t>b)Denial </a:t>
            </a:r>
            <a:r>
              <a:rPr lang="en-IN" b="1" dirty="0" smtClean="0">
                <a:solidFill>
                  <a:srgbClr val="FF0000"/>
                </a:solidFill>
              </a:rPr>
              <a:t>of </a:t>
            </a:r>
            <a:r>
              <a:rPr lang="en-IN" b="1" dirty="0" smtClean="0">
                <a:solidFill>
                  <a:srgbClr val="FF0000"/>
                </a:solidFill>
              </a:rPr>
              <a:t>service (</a:t>
            </a:r>
            <a:r>
              <a:rPr lang="en-IN" b="1" dirty="0" err="1" smtClean="0">
                <a:solidFill>
                  <a:srgbClr val="FF0000"/>
                </a:solidFill>
              </a:rPr>
              <a:t>DoS</a:t>
            </a:r>
            <a:r>
              <a:rPr lang="en-IN" b="1" dirty="0" smtClean="0">
                <a:solidFill>
                  <a:srgbClr val="FF0000"/>
                </a:solidFill>
              </a:rPr>
              <a:t>):</a:t>
            </a:r>
            <a:r>
              <a:rPr lang="en-US" b="1" dirty="0" smtClean="0">
                <a:solidFill>
                  <a:srgbClr val="FF0000"/>
                </a:solidFill>
              </a:rPr>
              <a:t> </a:t>
            </a:r>
            <a:r>
              <a:rPr lang="en-US" b="1" dirty="0" smtClean="0">
                <a:solidFill>
                  <a:schemeClr val="tx1"/>
                </a:solidFill>
              </a:rPr>
              <a:t>Malicious attempts to disrupt computer systems or networks by overwhelming them with traffic or requests, rendering them inaccessible to legitimate users.</a:t>
            </a:r>
            <a:endParaRPr lang="en-US" b="1" dirty="0">
              <a:solidFill>
                <a:schemeClr val="tx1"/>
              </a:solidFill>
            </a:endParaRPr>
          </a:p>
        </p:txBody>
      </p:sp>
      <p:pic>
        <p:nvPicPr>
          <p:cNvPr id="14338" name="Picture 2"/>
          <p:cNvPicPr>
            <a:picLocks noChangeAspect="1" noChangeArrowheads="1"/>
          </p:cNvPicPr>
          <p:nvPr/>
        </p:nvPicPr>
        <p:blipFill>
          <a:blip r:embed="rId3"/>
          <a:srcRect/>
          <a:stretch>
            <a:fillRect/>
          </a:stretch>
        </p:blipFill>
        <p:spPr bwMode="auto">
          <a:xfrm>
            <a:off x="4929190" y="428610"/>
            <a:ext cx="2057384" cy="152274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428610"/>
            <a:ext cx="7704000" cy="572700"/>
          </a:xfrm>
          <a:prstGeom prst="rect">
            <a:avLst/>
          </a:prstGeom>
        </p:spPr>
        <p:txBody>
          <a:bodyPr spcFirstLastPara="1" wrap="square" lIns="91425" tIns="91425" rIns="91425" bIns="91425" anchor="t" anchorCtr="0">
            <a:noAutofit/>
          </a:bodyPr>
          <a:lstStyle/>
          <a:p>
            <a:pPr lvl="0"/>
            <a:r>
              <a:rPr lang="en-IN" dirty="0" smtClean="0">
                <a:solidFill>
                  <a:srgbClr val="FFFF00"/>
                </a:solidFill>
              </a:rPr>
              <a:t>&lt;/</a:t>
            </a:r>
            <a:r>
              <a:rPr lang="en-IN" u="sng" dirty="0" smtClean="0">
                <a:solidFill>
                  <a:srgbClr val="FF0000"/>
                </a:solidFill>
              </a:rPr>
              <a:t>Evolution of Windows</a:t>
            </a:r>
            <a:r>
              <a:rPr lang="en-IN" dirty="0" smtClean="0">
                <a:solidFill>
                  <a:srgbClr val="FFFF00"/>
                </a:solidFill>
              </a:rPr>
              <a:t>/&gt;</a:t>
            </a:r>
            <a:endParaRPr>
              <a:solidFill>
                <a:srgbClr val="FFFF00"/>
              </a:solidFill>
            </a:endParaRPr>
          </a:p>
        </p:txBody>
      </p:sp>
      <p:sp>
        <p:nvSpPr>
          <p:cNvPr id="309" name="Google Shape;309;p34"/>
          <p:cNvSpPr txBox="1">
            <a:spLocks noGrp="1"/>
          </p:cNvSpPr>
          <p:nvPr>
            <p:ph type="subTitle" idx="1"/>
          </p:nvPr>
        </p:nvSpPr>
        <p:spPr>
          <a:xfrm>
            <a:off x="571472" y="1071552"/>
            <a:ext cx="8001056" cy="3357586"/>
          </a:xfrm>
          <a:prstGeom prst="rect">
            <a:avLst/>
          </a:prstGeom>
        </p:spPr>
        <p:txBody>
          <a:bodyPr spcFirstLastPara="1" wrap="square" lIns="91425" tIns="91425" rIns="91425" bIns="91425" anchor="t" anchorCtr="0">
            <a:noAutofit/>
          </a:bodyPr>
          <a:lstStyle/>
          <a:p>
            <a:pPr marL="0" lvl="0" indent="0"/>
            <a:r>
              <a:rPr lang="en-US" sz="1600" b="1" dirty="0" smtClean="0"/>
              <a:t>Windows have had several versions over the years starting from Windows 1 to the latest Windows 11.</a:t>
            </a:r>
          </a:p>
          <a:p>
            <a:pPr marL="0" lvl="0" indent="0"/>
            <a:endParaRPr lang="en-US" sz="1600" b="1" dirty="0" smtClean="0"/>
          </a:p>
          <a:p>
            <a:pPr marL="0" lvl="0" indent="0"/>
            <a:r>
              <a:rPr lang="en-US" sz="1600" b="1" dirty="0" smtClean="0"/>
              <a:t>Beginning with Windows XP, Microsoft has distributed different editions of Windows. Every one of these Windows versions has the same core operating system, however, a few releases have extra features, at an extra expense. Microsoft presented an operating environment named Windows on November 20, 1985, as a graphical working framework shell for MS-DOS because of the developing interest for graphical UIs (GUIs).</a:t>
            </a:r>
          </a:p>
          <a:p>
            <a:pPr marL="0" lvl="0" indent="0"/>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14282" y="357172"/>
            <a:ext cx="8286808" cy="4000528"/>
          </a:xfrm>
        </p:spPr>
        <p:txBody>
          <a:bodyPr/>
          <a:lstStyle/>
          <a:p>
            <a:pPr>
              <a:buNone/>
            </a:pPr>
            <a:r>
              <a:rPr lang="en-US" sz="2000" b="1" u="sng" dirty="0" smtClean="0">
                <a:solidFill>
                  <a:srgbClr val="FF0000"/>
                </a:solidFill>
              </a:rPr>
              <a:t>Security in Windows NT:</a:t>
            </a:r>
          </a:p>
          <a:p>
            <a:pPr>
              <a:buNone/>
            </a:pPr>
            <a:endParaRPr lang="en-IN" sz="1600" b="1" dirty="0" smtClean="0">
              <a:solidFill>
                <a:srgbClr val="FF0000"/>
              </a:solidFill>
            </a:endParaRPr>
          </a:p>
          <a:p>
            <a:pPr>
              <a:buNone/>
            </a:pPr>
            <a:r>
              <a:rPr lang="en-IN" sz="1600" b="1" dirty="0" smtClean="0">
                <a:solidFill>
                  <a:srgbClr val="FF0000"/>
                </a:solidFill>
              </a:rPr>
              <a:t>1)</a:t>
            </a:r>
            <a:r>
              <a:rPr lang="en-IN" sz="1600" b="1" u="sng" dirty="0" smtClean="0">
                <a:solidFill>
                  <a:schemeClr val="tx2"/>
                </a:solidFill>
              </a:rPr>
              <a:t>Secure login </a:t>
            </a:r>
            <a:r>
              <a:rPr lang="en-IN" sz="1600" b="1" dirty="0" smtClean="0">
                <a:solidFill>
                  <a:schemeClr val="tx1"/>
                </a:solidFill>
              </a:rPr>
              <a:t>- </a:t>
            </a:r>
            <a:r>
              <a:rPr lang="en-US" sz="1600" b="1" dirty="0" smtClean="0">
                <a:solidFill>
                  <a:schemeClr val="tx1"/>
                </a:solidFill>
              </a:rPr>
              <a:t>Users must enter a password to log in, and the "</a:t>
            </a:r>
            <a:r>
              <a:rPr lang="en-US" sz="1600" b="1" dirty="0" err="1" smtClean="0">
                <a:solidFill>
                  <a:schemeClr val="tx1"/>
                </a:solidFill>
              </a:rPr>
              <a:t>Ctrl+Alt+Delete</a:t>
            </a:r>
            <a:r>
              <a:rPr lang="en-US" sz="1600" b="1" dirty="0" smtClean="0">
                <a:solidFill>
                  <a:schemeClr val="tx1"/>
                </a:solidFill>
              </a:rPr>
              <a:t>" key combination </a:t>
            </a:r>
            <a:r>
              <a:rPr lang="en-US" sz="1600" b="1" u="sng" dirty="0" smtClean="0">
                <a:solidFill>
                  <a:schemeClr val="tx1"/>
                </a:solidFill>
              </a:rPr>
              <a:t>ensures the login screen is genuine</a:t>
            </a:r>
            <a:r>
              <a:rPr lang="en-US" sz="1600" b="1" dirty="0" smtClean="0">
                <a:solidFill>
                  <a:schemeClr val="tx1"/>
                </a:solidFill>
              </a:rPr>
              <a:t>, preventing fake login attempts by malicious software.</a:t>
            </a:r>
            <a:endParaRPr lang="en-IN" sz="1600" b="1" dirty="0" smtClean="0">
              <a:solidFill>
                <a:srgbClr val="FF0000"/>
              </a:solidFill>
            </a:endParaRPr>
          </a:p>
          <a:p>
            <a:pPr>
              <a:buNone/>
            </a:pPr>
            <a:r>
              <a:rPr lang="en-IN" sz="1600" b="1" dirty="0" smtClean="0">
                <a:solidFill>
                  <a:srgbClr val="FF0000"/>
                </a:solidFill>
              </a:rPr>
              <a:t>2)</a:t>
            </a:r>
            <a:r>
              <a:rPr lang="en-IN" sz="1600" b="1" u="sng" dirty="0" smtClean="0">
                <a:solidFill>
                  <a:schemeClr val="tx2"/>
                </a:solidFill>
              </a:rPr>
              <a:t>Access control to file </a:t>
            </a:r>
            <a:r>
              <a:rPr lang="en-US" sz="1600" b="1" dirty="0" smtClean="0">
                <a:solidFill>
                  <a:schemeClr val="tx1"/>
                </a:solidFill>
              </a:rPr>
              <a:t> File owners can </a:t>
            </a:r>
            <a:r>
              <a:rPr lang="en-US" sz="1600" b="1" u="sng" dirty="0" smtClean="0">
                <a:solidFill>
                  <a:schemeClr val="tx1"/>
                </a:solidFill>
              </a:rPr>
              <a:t>decide who can access their files,</a:t>
            </a:r>
            <a:r>
              <a:rPr lang="en-US" sz="1600" b="1" dirty="0" smtClean="0">
                <a:solidFill>
                  <a:schemeClr val="tx1"/>
                </a:solidFill>
              </a:rPr>
              <a:t> maintaining privacy and security.</a:t>
            </a:r>
            <a:endParaRPr lang="en-IN" sz="1600" b="1" dirty="0" smtClean="0">
              <a:solidFill>
                <a:schemeClr val="tx1"/>
              </a:solidFill>
            </a:endParaRPr>
          </a:p>
          <a:p>
            <a:pPr>
              <a:buNone/>
            </a:pPr>
            <a:r>
              <a:rPr lang="en-IN" sz="1600" b="1" dirty="0" smtClean="0">
                <a:solidFill>
                  <a:srgbClr val="FF0000"/>
                </a:solidFill>
              </a:rPr>
              <a:t>3)</a:t>
            </a:r>
            <a:r>
              <a:rPr lang="en-IN" sz="1600" b="1" u="sng" dirty="0" smtClean="0">
                <a:solidFill>
                  <a:schemeClr val="tx2"/>
                </a:solidFill>
              </a:rPr>
              <a:t>Address space defence </a:t>
            </a:r>
            <a:r>
              <a:rPr lang="en-IN" sz="1600" b="1" dirty="0" smtClean="0">
                <a:solidFill>
                  <a:schemeClr val="tx1"/>
                </a:solidFill>
              </a:rPr>
              <a:t>– </a:t>
            </a:r>
            <a:r>
              <a:rPr lang="en-US" sz="1600" b="1" dirty="0" smtClean="0">
                <a:solidFill>
                  <a:schemeClr val="tx1"/>
                </a:solidFill>
              </a:rPr>
              <a:t> Each program </a:t>
            </a:r>
            <a:r>
              <a:rPr lang="en-US" sz="1600" b="1" u="sng" dirty="0" smtClean="0">
                <a:solidFill>
                  <a:schemeClr val="tx1"/>
                </a:solidFill>
              </a:rPr>
              <a:t>has its own protected memory space,</a:t>
            </a:r>
            <a:r>
              <a:rPr lang="en-US" sz="1600" b="1" dirty="0" smtClean="0">
                <a:solidFill>
                  <a:schemeClr val="tx1"/>
                </a:solidFill>
              </a:rPr>
              <a:t> preventing unauthorized access between programs and safeguarding against data </a:t>
            </a:r>
            <a:r>
              <a:rPr lang="en-US" sz="1600" b="1" dirty="0" smtClean="0">
                <a:solidFill>
                  <a:schemeClr val="tx1"/>
                </a:solidFill>
              </a:rPr>
              <a:t>theft. </a:t>
            </a:r>
            <a:endParaRPr lang="en-IN" sz="1600" b="1" dirty="0" smtClean="0">
              <a:solidFill>
                <a:schemeClr val="tx1"/>
              </a:solidFill>
            </a:endParaRPr>
          </a:p>
          <a:p>
            <a:pPr>
              <a:buNone/>
            </a:pPr>
            <a:r>
              <a:rPr lang="en-IN" sz="1600" b="1" dirty="0" smtClean="0">
                <a:solidFill>
                  <a:srgbClr val="FF0000"/>
                </a:solidFill>
              </a:rPr>
              <a:t>4)</a:t>
            </a:r>
            <a:r>
              <a:rPr lang="en-IN" sz="1600" b="1" u="sng" dirty="0" smtClean="0">
                <a:solidFill>
                  <a:schemeClr val="tx2"/>
                </a:solidFill>
              </a:rPr>
              <a:t>Clearance of pages </a:t>
            </a:r>
            <a:r>
              <a:rPr lang="en-IN" sz="1600" b="1" dirty="0" smtClean="0">
                <a:solidFill>
                  <a:schemeClr val="tx1"/>
                </a:solidFill>
              </a:rPr>
              <a:t>– </a:t>
            </a:r>
            <a:r>
              <a:rPr lang="en-US" sz="1600" b="1" dirty="0" smtClean="0">
                <a:solidFill>
                  <a:schemeClr val="tx1"/>
                </a:solidFill>
              </a:rPr>
              <a:t>Windows NT </a:t>
            </a:r>
            <a:r>
              <a:rPr lang="en-US" sz="1600" b="1" u="sng" dirty="0" smtClean="0">
                <a:solidFill>
                  <a:schemeClr val="tx1"/>
                </a:solidFill>
              </a:rPr>
              <a:t>clears out old data from memory pages</a:t>
            </a:r>
            <a:r>
              <a:rPr lang="en-US" sz="1600" b="1" dirty="0" smtClean="0">
                <a:solidFill>
                  <a:schemeClr val="tx1"/>
                </a:solidFill>
              </a:rPr>
              <a:t>, making it difficult for spyware to access sensitive information left behind.</a:t>
            </a:r>
            <a:endParaRPr lang="en-IN" sz="1600" b="1" dirty="0" smtClean="0">
              <a:solidFill>
                <a:schemeClr val="tx1"/>
              </a:solidFill>
            </a:endParaRPr>
          </a:p>
          <a:p>
            <a:pPr>
              <a:buNone/>
            </a:pPr>
            <a:r>
              <a:rPr lang="en-IN" sz="1600" b="1" dirty="0" smtClean="0">
                <a:solidFill>
                  <a:srgbClr val="FF0000"/>
                </a:solidFill>
              </a:rPr>
              <a:t>5)</a:t>
            </a:r>
            <a:r>
              <a:rPr lang="en-IN" sz="1600" b="1" u="sng" dirty="0" smtClean="0">
                <a:solidFill>
                  <a:schemeClr val="tx2"/>
                </a:solidFill>
              </a:rPr>
              <a:t>Auditing</a:t>
            </a:r>
            <a:r>
              <a:rPr lang="en-IN" sz="1600" b="1" dirty="0" smtClean="0">
                <a:solidFill>
                  <a:schemeClr val="tx1"/>
                </a:solidFill>
              </a:rPr>
              <a:t> – </a:t>
            </a:r>
            <a:r>
              <a:rPr lang="en-US" sz="1600" b="1" dirty="0" smtClean="0">
                <a:solidFill>
                  <a:schemeClr val="tx1"/>
                </a:solidFill>
              </a:rPr>
              <a:t>Windows </a:t>
            </a:r>
            <a:r>
              <a:rPr lang="en-US" sz="1600" b="1" dirty="0" smtClean="0">
                <a:solidFill>
                  <a:schemeClr val="tx1"/>
                </a:solidFill>
              </a:rPr>
              <a:t>NT </a:t>
            </a:r>
            <a:r>
              <a:rPr lang="en-US" sz="1600" b="1" u="sng" dirty="0" smtClean="0">
                <a:solidFill>
                  <a:schemeClr val="tx1"/>
                </a:solidFill>
              </a:rPr>
              <a:t>records system events </a:t>
            </a:r>
            <a:r>
              <a:rPr lang="en-US" sz="1600" b="1" dirty="0" smtClean="0">
                <a:solidFill>
                  <a:schemeClr val="tx1"/>
                </a:solidFill>
              </a:rPr>
              <a:t>like login attempts and file access in log files, allowing administrators to monitor for suspicious activity and security breaches.</a:t>
            </a:r>
            <a:endParaRPr lang="en-IN" sz="1600" b="1" dirty="0" smtClean="0">
              <a:solidFill>
                <a:schemeClr val="tx1"/>
              </a:solidFill>
            </a:endParaRPr>
          </a:p>
          <a:p>
            <a:pPr>
              <a:buNone/>
            </a:pP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14282" y="357172"/>
            <a:ext cx="8572560" cy="4214842"/>
          </a:xfrm>
        </p:spPr>
        <p:txBody>
          <a:bodyPr/>
          <a:lstStyle/>
          <a:p>
            <a:pPr>
              <a:buNone/>
            </a:pPr>
            <a:r>
              <a:rPr lang="en-US" sz="1600" b="1" u="sng" dirty="0" smtClean="0">
                <a:solidFill>
                  <a:srgbClr val="FF0000"/>
                </a:solidFill>
              </a:rPr>
              <a:t>Virus and threat protection</a:t>
            </a:r>
          </a:p>
          <a:p>
            <a:pPr>
              <a:buNone/>
            </a:pPr>
            <a:endParaRPr lang="en-IN" sz="1400" b="1" dirty="0" smtClean="0">
              <a:solidFill>
                <a:srgbClr val="FF0000"/>
              </a:solidFill>
            </a:endParaRPr>
          </a:p>
          <a:p>
            <a:pPr>
              <a:buNone/>
            </a:pPr>
            <a:r>
              <a:rPr lang="en-IN" sz="1400" b="1" dirty="0" smtClean="0">
                <a:solidFill>
                  <a:srgbClr val="FFFF00"/>
                </a:solidFill>
              </a:rPr>
              <a:t>1)</a:t>
            </a:r>
            <a:r>
              <a:rPr lang="en-US" sz="1400" b="1" u="sng" dirty="0" smtClean="0">
                <a:solidFill>
                  <a:srgbClr val="FFFF00"/>
                </a:solidFill>
              </a:rPr>
              <a:t>Microsoft Defender Antivirus </a:t>
            </a:r>
            <a:r>
              <a:rPr lang="en-IN" sz="1400" b="1" dirty="0" smtClean="0">
                <a:solidFill>
                  <a:schemeClr val="tx1"/>
                </a:solidFill>
              </a:rPr>
              <a:t>- </a:t>
            </a:r>
            <a:r>
              <a:rPr lang="en-US" sz="1400" b="1" dirty="0" smtClean="0"/>
              <a:t>Built-in security guard for your computer, always scanning for viruses and malware in the background. It updates itself automatically to stay effective.</a:t>
            </a:r>
            <a:endParaRPr lang="en-IN" sz="1400" b="1" dirty="0" smtClean="0">
              <a:solidFill>
                <a:srgbClr val="FF0000"/>
              </a:solidFill>
            </a:endParaRPr>
          </a:p>
          <a:p>
            <a:pPr>
              <a:buNone/>
            </a:pPr>
            <a:r>
              <a:rPr lang="en-IN" sz="1400" b="1" u="sng" dirty="0" smtClean="0">
                <a:solidFill>
                  <a:srgbClr val="FFFF00"/>
                </a:solidFill>
              </a:rPr>
              <a:t>2)Local Security Authority </a:t>
            </a:r>
            <a:r>
              <a:rPr lang="en-IN" sz="1400" b="1" dirty="0" smtClean="0">
                <a:solidFill>
                  <a:schemeClr val="tx1"/>
                </a:solidFill>
              </a:rPr>
              <a:t>– </a:t>
            </a:r>
            <a:r>
              <a:rPr lang="en-US" sz="1400" b="1" dirty="0" smtClean="0"/>
              <a:t> is responsible for authenticating users and verifying Windows logins. LSA handles tokens and credentials such as passwords that are used for single sign-on to a Microsoft account and Azure services . </a:t>
            </a:r>
            <a:r>
              <a:rPr lang="en-US" sz="1400" b="1" dirty="0" smtClean="0"/>
              <a:t>Acts like a bouncer at the club entrance, verifying the identity of users logging into Windows. Manages passwords and ensures system security</a:t>
            </a:r>
            <a:endParaRPr lang="en-IN" sz="1400" b="1" dirty="0" smtClean="0">
              <a:solidFill>
                <a:schemeClr val="tx1"/>
              </a:solidFill>
            </a:endParaRPr>
          </a:p>
          <a:p>
            <a:pPr>
              <a:buNone/>
            </a:pPr>
            <a:r>
              <a:rPr lang="en-IN" sz="1400" b="1" dirty="0" smtClean="0">
                <a:solidFill>
                  <a:srgbClr val="FFFF00"/>
                </a:solidFill>
              </a:rPr>
              <a:t>3)</a:t>
            </a:r>
            <a:r>
              <a:rPr lang="en-IN" sz="1400" b="1" u="sng" dirty="0" smtClean="0">
                <a:solidFill>
                  <a:srgbClr val="FFFF00"/>
                </a:solidFill>
              </a:rPr>
              <a:t>Attack surface reduction </a:t>
            </a:r>
            <a:r>
              <a:rPr lang="en-IN" sz="1400" b="1" dirty="0" smtClean="0">
                <a:solidFill>
                  <a:schemeClr val="tx1"/>
                </a:solidFill>
              </a:rPr>
              <a:t>- </a:t>
            </a:r>
            <a:r>
              <a:rPr lang="en-US" sz="1400" b="1" dirty="0" smtClean="0">
                <a:solidFill>
                  <a:schemeClr val="tx1"/>
                </a:solidFill>
              </a:rPr>
              <a:t>Adds extra barriers to your computer's defenses, making it harder for cyber attackers to sneak in. Provides default protection for Windows 11 </a:t>
            </a:r>
            <a:r>
              <a:rPr lang="en-US" sz="1400" b="1" dirty="0" smtClean="0">
                <a:solidFill>
                  <a:schemeClr val="tx1"/>
                </a:solidFill>
              </a:rPr>
              <a:t>, </a:t>
            </a:r>
            <a:r>
              <a:rPr lang="en-US" sz="1400" b="1" dirty="0" smtClean="0"/>
              <a:t>added </a:t>
            </a:r>
            <a:r>
              <a:rPr lang="en-US" sz="1400" b="1" dirty="0" smtClean="0"/>
              <a:t>support for </a:t>
            </a:r>
            <a:r>
              <a:rPr lang="en-US" sz="1400" b="1" dirty="0" smtClean="0"/>
              <a:t>non-UEFI(Unified extensive firmware interface) </a:t>
            </a:r>
            <a:r>
              <a:rPr lang="en-US" sz="1400" b="1" dirty="0" smtClean="0"/>
              <a:t>lock and policy management controls via MDM and group policy.</a:t>
            </a:r>
          </a:p>
          <a:p>
            <a:pPr>
              <a:buNone/>
            </a:pPr>
            <a:r>
              <a:rPr lang="en-IN" sz="1400" b="1" dirty="0" smtClean="0">
                <a:solidFill>
                  <a:srgbClr val="FFFF00"/>
                </a:solidFill>
              </a:rPr>
              <a:t>4)</a:t>
            </a:r>
            <a:r>
              <a:rPr lang="en-IN" sz="1400" b="1" u="sng" dirty="0" smtClean="0">
                <a:solidFill>
                  <a:srgbClr val="FFFF00"/>
                </a:solidFill>
              </a:rPr>
              <a:t>Controlled folder access </a:t>
            </a:r>
            <a:r>
              <a:rPr lang="en-IN" sz="1400" b="1" dirty="0" smtClean="0">
                <a:solidFill>
                  <a:schemeClr val="tx1"/>
                </a:solidFill>
              </a:rPr>
              <a:t>- </a:t>
            </a:r>
            <a:r>
              <a:rPr lang="en-US" sz="1400" b="1" dirty="0" smtClean="0"/>
              <a:t>Functions like a secure box for your important files, allowing only trusted apps to access specific folders. Protects your documents and pictures from unauthorized access or tampering.</a:t>
            </a:r>
            <a:endParaRPr lang="en-US" sz="1400" b="1" dirty="0">
              <a:solidFill>
                <a:schemeClr val="tx1"/>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14282" y="357172"/>
            <a:ext cx="8643998" cy="4000528"/>
          </a:xfrm>
        </p:spPr>
        <p:txBody>
          <a:bodyPr/>
          <a:lstStyle/>
          <a:p>
            <a:pPr>
              <a:buNone/>
            </a:pPr>
            <a:r>
              <a:rPr lang="en-US" sz="1600" b="1" u="sng" dirty="0" smtClean="0">
                <a:solidFill>
                  <a:srgbClr val="FF0000"/>
                </a:solidFill>
              </a:rPr>
              <a:t>Network security</a:t>
            </a:r>
          </a:p>
          <a:p>
            <a:pPr>
              <a:buNone/>
            </a:pPr>
            <a:endParaRPr lang="en-IN" sz="1400" b="1" dirty="0" smtClean="0">
              <a:solidFill>
                <a:srgbClr val="FF0000"/>
              </a:solidFill>
            </a:endParaRPr>
          </a:p>
          <a:p>
            <a:pPr>
              <a:buNone/>
            </a:pPr>
            <a:r>
              <a:rPr lang="en-IN" sz="1400" b="1" dirty="0" smtClean="0">
                <a:solidFill>
                  <a:srgbClr val="FFFF00"/>
                </a:solidFill>
              </a:rPr>
              <a:t>1)</a:t>
            </a:r>
            <a:r>
              <a:rPr lang="en-IN" sz="1400" b="1" u="sng" dirty="0" smtClean="0">
                <a:solidFill>
                  <a:srgbClr val="FFFF00"/>
                </a:solidFill>
              </a:rPr>
              <a:t>Transport layer security </a:t>
            </a:r>
            <a:r>
              <a:rPr lang="en-IN" sz="1400" b="1" dirty="0" smtClean="0">
                <a:solidFill>
                  <a:schemeClr val="tx1"/>
                </a:solidFill>
              </a:rPr>
              <a:t>- </a:t>
            </a:r>
            <a:r>
              <a:rPr lang="en-US" sz="1400" b="1" dirty="0" smtClean="0"/>
              <a:t>TLS is a cryptographic protocol that </a:t>
            </a:r>
            <a:r>
              <a:rPr lang="en-US" sz="1400" b="1" u="sng" dirty="0" smtClean="0"/>
              <a:t>encrypts internet communications, ensuring privacy and security</a:t>
            </a:r>
            <a:r>
              <a:rPr lang="en-US" sz="1400" b="1" dirty="0" smtClean="0"/>
              <a:t>. Windows 11 </a:t>
            </a:r>
            <a:r>
              <a:rPr lang="en-US" sz="1400" b="1" dirty="0" smtClean="0"/>
              <a:t>uses</a:t>
            </a:r>
          </a:p>
          <a:p>
            <a:pPr>
              <a:buNone/>
            </a:pPr>
            <a:r>
              <a:rPr lang="en-US" sz="1400" b="1" dirty="0" smtClean="0"/>
              <a:t>  </a:t>
            </a:r>
            <a:r>
              <a:rPr lang="en-US" sz="1400" b="1" dirty="0" smtClean="0"/>
              <a:t> </a:t>
            </a:r>
            <a:r>
              <a:rPr lang="en-US" sz="1400" b="1" dirty="0" smtClean="0"/>
              <a:t>TLS 1.3, the latest version, to safeguard online activities such as shopping and banking automatically</a:t>
            </a:r>
            <a:r>
              <a:rPr lang="en-US" sz="1400" b="1" dirty="0" smtClean="0"/>
              <a:t>. </a:t>
            </a:r>
          </a:p>
          <a:p>
            <a:pPr>
              <a:buNone/>
            </a:pPr>
            <a:endParaRPr lang="en-IN" sz="1400" b="1" dirty="0" smtClean="0">
              <a:solidFill>
                <a:srgbClr val="FF0000"/>
              </a:solidFill>
            </a:endParaRPr>
          </a:p>
          <a:p>
            <a:pPr>
              <a:buNone/>
            </a:pPr>
            <a:r>
              <a:rPr lang="en-IN" sz="1400" b="1" dirty="0" smtClean="0">
                <a:solidFill>
                  <a:srgbClr val="FFFF00"/>
                </a:solidFill>
              </a:rPr>
              <a:t>2)</a:t>
            </a:r>
            <a:r>
              <a:rPr lang="en-IN" sz="1400" b="1" u="sng" dirty="0" smtClean="0">
                <a:solidFill>
                  <a:srgbClr val="FFFF00"/>
                </a:solidFill>
              </a:rPr>
              <a:t>Domain name system </a:t>
            </a:r>
            <a:r>
              <a:rPr lang="en-IN" sz="1400" b="1" u="sng" dirty="0" smtClean="0">
                <a:solidFill>
                  <a:srgbClr val="FFFF00"/>
                </a:solidFill>
              </a:rPr>
              <a:t>-</a:t>
            </a:r>
            <a:r>
              <a:rPr lang="en-US" sz="1400" b="1" dirty="0" smtClean="0">
                <a:solidFill>
                  <a:schemeClr val="tx1"/>
                </a:solidFill>
              </a:rPr>
              <a:t>DNS </a:t>
            </a:r>
            <a:r>
              <a:rPr lang="en-US" sz="1400" b="1" dirty="0" smtClean="0">
                <a:solidFill>
                  <a:schemeClr val="tx1"/>
                </a:solidFill>
              </a:rPr>
              <a:t>with HTTPS encrypts internet requests, </a:t>
            </a:r>
            <a:r>
              <a:rPr lang="en-US" sz="1400" b="1" dirty="0" smtClean="0">
                <a:solidFill>
                  <a:schemeClr val="tx1"/>
                </a:solidFill>
              </a:rPr>
              <a:t>similar </a:t>
            </a:r>
            <a:r>
              <a:rPr lang="en-US" sz="1400" b="1" dirty="0" smtClean="0">
                <a:solidFill>
                  <a:schemeClr val="tx1"/>
                </a:solidFill>
              </a:rPr>
              <a:t>to sealing letters in envelopes, preventing eavesdropping on website visits. Windows 11 employs this feature to ensure private and secure internet browsing</a:t>
            </a:r>
            <a:r>
              <a:rPr lang="en-US" sz="1400" b="1" dirty="0" smtClean="0">
                <a:solidFill>
                  <a:schemeClr val="tx1"/>
                </a:solidFill>
              </a:rPr>
              <a:t>.</a:t>
            </a:r>
          </a:p>
          <a:p>
            <a:pPr>
              <a:buNone/>
            </a:pPr>
            <a:endParaRPr lang="en-IN" sz="1400" b="1" dirty="0" smtClean="0">
              <a:solidFill>
                <a:schemeClr val="tx1"/>
              </a:solidFill>
            </a:endParaRPr>
          </a:p>
          <a:p>
            <a:pPr>
              <a:buNone/>
            </a:pPr>
            <a:r>
              <a:rPr lang="en-US" sz="1400" b="1" dirty="0" smtClean="0">
                <a:solidFill>
                  <a:srgbClr val="FFFF00"/>
                </a:solidFill>
              </a:rPr>
              <a:t>3)</a:t>
            </a:r>
            <a:r>
              <a:rPr lang="en-US" sz="1400" b="1" u="sng" dirty="0" smtClean="0">
                <a:solidFill>
                  <a:srgbClr val="FFFF00"/>
                </a:solidFill>
              </a:rPr>
              <a:t>Opportunistic Wireless Encryption </a:t>
            </a:r>
            <a:r>
              <a:rPr lang="en-IN" sz="1400" b="1" dirty="0" smtClean="0">
                <a:solidFill>
                  <a:schemeClr val="tx1"/>
                </a:solidFill>
              </a:rPr>
              <a:t>– </a:t>
            </a:r>
            <a:r>
              <a:rPr lang="en-US" sz="1400" b="1" dirty="0" smtClean="0"/>
              <a:t>is a technology that allows wireless devices to establish encrypted connections to public Wi-Fi hotspots</a:t>
            </a:r>
            <a:r>
              <a:rPr lang="en-US" sz="1400" b="1" dirty="0" smtClean="0"/>
              <a:t>.</a:t>
            </a:r>
          </a:p>
          <a:p>
            <a:pPr>
              <a:buNone/>
            </a:pPr>
            <a:endParaRPr lang="en-US" sz="1400" b="1" dirty="0" smtClean="0"/>
          </a:p>
          <a:p>
            <a:pPr>
              <a:buNone/>
            </a:pPr>
            <a:r>
              <a:rPr lang="en-IN" sz="1400" b="1" dirty="0" smtClean="0">
                <a:solidFill>
                  <a:srgbClr val="FFFF00"/>
                </a:solidFill>
              </a:rPr>
              <a:t>4)</a:t>
            </a:r>
            <a:r>
              <a:rPr lang="en-IN" sz="1400" b="1" u="sng" dirty="0" smtClean="0">
                <a:solidFill>
                  <a:srgbClr val="FFFF00"/>
                </a:solidFill>
              </a:rPr>
              <a:t>Server message block </a:t>
            </a:r>
            <a:r>
              <a:rPr lang="en-IN" sz="1400" b="1" dirty="0" smtClean="0">
                <a:solidFill>
                  <a:schemeClr val="tx1"/>
                </a:solidFill>
              </a:rPr>
              <a:t>-</a:t>
            </a:r>
            <a:r>
              <a:rPr lang="en-US" sz="1400" b="1" dirty="0" smtClean="0"/>
              <a:t> </a:t>
            </a:r>
            <a:r>
              <a:rPr lang="en-US" sz="1400" b="1" dirty="0" smtClean="0"/>
              <a:t>SMB secures file sharing on networks, </a:t>
            </a:r>
            <a:r>
              <a:rPr lang="en-US" sz="1400" b="1" dirty="0" smtClean="0"/>
              <a:t>similar </a:t>
            </a:r>
            <a:r>
              <a:rPr lang="en-US" sz="1400" b="1" dirty="0" smtClean="0"/>
              <a:t>to a secure safe. Windows 11 enhances this security with additional encryption, protecting shared files from unauthorized access and data theft, particularly over the internet.</a:t>
            </a:r>
            <a:endParaRPr lang="en-US" sz="1400" b="1" dirty="0">
              <a:solidFill>
                <a:schemeClr val="tx1"/>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285720" y="71420"/>
            <a:ext cx="8286808" cy="4000528"/>
          </a:xfrm>
        </p:spPr>
        <p:txBody>
          <a:bodyPr/>
          <a:lstStyle/>
          <a:p>
            <a:pPr>
              <a:buNone/>
            </a:pPr>
            <a:r>
              <a:rPr lang="en-IN" sz="1600" b="1" u="sng" dirty="0" smtClean="0">
                <a:solidFill>
                  <a:srgbClr val="FF0000"/>
                </a:solidFill>
              </a:rPr>
              <a:t>Encryption and data protection:</a:t>
            </a:r>
            <a:endParaRPr lang="en-US" sz="1600" b="1" u="sng" dirty="0" smtClean="0">
              <a:solidFill>
                <a:srgbClr val="FF0000"/>
              </a:solidFill>
            </a:endParaRPr>
          </a:p>
          <a:p>
            <a:pPr>
              <a:buNone/>
            </a:pPr>
            <a:endParaRPr lang="en-IN" sz="1400" b="1" dirty="0" smtClean="0">
              <a:solidFill>
                <a:srgbClr val="FF0000"/>
              </a:solidFill>
            </a:endParaRPr>
          </a:p>
          <a:p>
            <a:pPr>
              <a:buNone/>
            </a:pPr>
            <a:r>
              <a:rPr lang="en-IN" sz="1400" b="1" u="sng" dirty="0" smtClean="0">
                <a:solidFill>
                  <a:srgbClr val="FFFF00"/>
                </a:solidFill>
              </a:rPr>
              <a:t>1)</a:t>
            </a:r>
            <a:r>
              <a:rPr lang="en-IN" sz="1400" b="1" u="sng" dirty="0" err="1" smtClean="0">
                <a:solidFill>
                  <a:srgbClr val="FFFF00"/>
                </a:solidFill>
              </a:rPr>
              <a:t>Bitlocker</a:t>
            </a:r>
            <a:r>
              <a:rPr lang="en-IN" sz="1400" b="1" u="sng" dirty="0" smtClean="0">
                <a:solidFill>
                  <a:srgbClr val="FFFF00"/>
                </a:solidFill>
              </a:rPr>
              <a:t> management </a:t>
            </a:r>
            <a:r>
              <a:rPr lang="en-IN" sz="1400" b="1" dirty="0" smtClean="0">
                <a:solidFill>
                  <a:schemeClr val="accent4"/>
                </a:solidFill>
              </a:rPr>
              <a:t>-</a:t>
            </a:r>
            <a:r>
              <a:rPr lang="en-IN" sz="1400" b="1" dirty="0" smtClean="0">
                <a:solidFill>
                  <a:srgbClr val="FF0000"/>
                </a:solidFill>
              </a:rPr>
              <a:t> </a:t>
            </a:r>
            <a:r>
              <a:rPr lang="en-US" sz="1400" b="1" dirty="0" smtClean="0"/>
              <a:t> </a:t>
            </a:r>
            <a:r>
              <a:rPr lang="en-US" sz="1400" b="1" dirty="0" err="1" smtClean="0"/>
              <a:t>BitLocker</a:t>
            </a:r>
            <a:r>
              <a:rPr lang="en-US" sz="1400" b="1" dirty="0" smtClean="0"/>
              <a:t> is like putting a lock on your computer to keep your files safe. With </a:t>
            </a:r>
            <a:r>
              <a:rPr lang="en-US" sz="1400" b="1" dirty="0" err="1" smtClean="0"/>
              <a:t>BitLocker</a:t>
            </a:r>
            <a:r>
              <a:rPr lang="en-US" sz="1400" b="1" dirty="0" smtClean="0"/>
              <a:t> management, a special tool helps manage these locks, making sure </a:t>
            </a:r>
            <a:r>
              <a:rPr lang="en-US" sz="1400" b="1" i="1" dirty="0" smtClean="0"/>
              <a:t>only the right people can access your computer and its </a:t>
            </a:r>
            <a:r>
              <a:rPr lang="en-US" sz="1400" b="1" i="1" dirty="0" smtClean="0"/>
              <a:t>files.</a:t>
            </a:r>
            <a:endParaRPr lang="en-IN" sz="1400" b="1" i="1" dirty="0" smtClean="0">
              <a:solidFill>
                <a:srgbClr val="FF0000"/>
              </a:solidFill>
            </a:endParaRPr>
          </a:p>
          <a:p>
            <a:pPr>
              <a:buNone/>
            </a:pPr>
            <a:r>
              <a:rPr lang="en-IN" sz="1400" b="1" u="sng" dirty="0" smtClean="0">
                <a:solidFill>
                  <a:srgbClr val="FFFF00"/>
                </a:solidFill>
              </a:rPr>
              <a:t>2)</a:t>
            </a:r>
            <a:r>
              <a:rPr lang="en-IN" sz="1400" b="1" u="sng" dirty="0" err="1" smtClean="0">
                <a:solidFill>
                  <a:srgbClr val="FFFF00"/>
                </a:solidFill>
              </a:rPr>
              <a:t>Bitlocker</a:t>
            </a:r>
            <a:r>
              <a:rPr lang="en-IN" sz="1400" b="1" u="sng" dirty="0" smtClean="0">
                <a:solidFill>
                  <a:srgbClr val="FFFF00"/>
                </a:solidFill>
              </a:rPr>
              <a:t> enablement </a:t>
            </a:r>
            <a:r>
              <a:rPr lang="en-IN" sz="1400" b="1" dirty="0" smtClean="0">
                <a:solidFill>
                  <a:schemeClr val="tx1"/>
                </a:solidFill>
              </a:rPr>
              <a:t>– </a:t>
            </a:r>
            <a:r>
              <a:rPr lang="en-US" sz="1400" b="1" dirty="0" smtClean="0"/>
              <a:t> </a:t>
            </a:r>
            <a:r>
              <a:rPr lang="en-US" sz="1400" b="1" dirty="0" err="1" smtClean="0"/>
              <a:t>BitLocker</a:t>
            </a:r>
            <a:r>
              <a:rPr lang="en-US" sz="1400" b="1" dirty="0" smtClean="0"/>
              <a:t> enablement </a:t>
            </a:r>
            <a:r>
              <a:rPr lang="en-US" sz="1400" b="1" dirty="0" smtClean="0"/>
              <a:t>is like turning on the security system in your house. It </a:t>
            </a:r>
            <a:r>
              <a:rPr lang="en-US" sz="1400" b="1" i="1" dirty="0" smtClean="0"/>
              <a:t>encrypts your computer's hard drive, making it unreadable to anyone who doesn't have the right key</a:t>
            </a:r>
            <a:r>
              <a:rPr lang="en-US" sz="1400" b="1" dirty="0" smtClean="0"/>
              <a:t>. This feature ensures that even if your computer is lost or stolen, your data remains safe from prying eyes.</a:t>
            </a:r>
            <a:endParaRPr lang="en-IN" sz="1400" b="1" dirty="0" smtClean="0">
              <a:solidFill>
                <a:schemeClr val="tx1"/>
              </a:solidFill>
            </a:endParaRPr>
          </a:p>
          <a:p>
            <a:pPr>
              <a:buNone/>
            </a:pPr>
            <a:r>
              <a:rPr lang="en-US" sz="1400" b="1" u="sng" dirty="0" smtClean="0">
                <a:solidFill>
                  <a:srgbClr val="FFFF00"/>
                </a:solidFill>
              </a:rPr>
              <a:t>3)Encrypted hard drive </a:t>
            </a:r>
            <a:r>
              <a:rPr lang="en-IN" sz="1400" b="1" dirty="0" smtClean="0">
                <a:solidFill>
                  <a:schemeClr val="tx1"/>
                </a:solidFill>
              </a:rPr>
              <a:t>– </a:t>
            </a:r>
            <a:r>
              <a:rPr lang="en-US" sz="1400" b="1" dirty="0" smtClean="0"/>
              <a:t> Imagine your hard drive is like a safe with its own built-in lock. Encrypted hard drives automatically scramble your data so that only you can unlock it with the right key. It's </a:t>
            </a:r>
            <a:r>
              <a:rPr lang="en-US" sz="1400" b="1" dirty="0" smtClean="0"/>
              <a:t>like </a:t>
            </a:r>
            <a:r>
              <a:rPr lang="en-US" sz="1400" b="1" dirty="0" smtClean="0"/>
              <a:t>having a personal bodyguard for your </a:t>
            </a:r>
            <a:r>
              <a:rPr lang="en-US" sz="1400" b="1" dirty="0" smtClean="0"/>
              <a:t>files.</a:t>
            </a:r>
            <a:endParaRPr lang="en-US" sz="1400" b="1" dirty="0" smtClean="0"/>
          </a:p>
          <a:p>
            <a:pPr>
              <a:buNone/>
            </a:pPr>
            <a:r>
              <a:rPr lang="en-IN" sz="1400" b="1" dirty="0" smtClean="0">
                <a:solidFill>
                  <a:srgbClr val="FFFF00"/>
                </a:solidFill>
              </a:rPr>
              <a:t>4)</a:t>
            </a:r>
            <a:r>
              <a:rPr lang="en-IN" sz="1400" b="1" u="sng" dirty="0" smtClean="0">
                <a:solidFill>
                  <a:srgbClr val="FFFF00"/>
                </a:solidFill>
              </a:rPr>
              <a:t>Personal data protection </a:t>
            </a:r>
            <a:r>
              <a:rPr lang="en-IN" sz="1400" b="1" dirty="0" smtClean="0">
                <a:solidFill>
                  <a:schemeClr val="tx1"/>
                </a:solidFill>
              </a:rPr>
              <a:t>- </a:t>
            </a:r>
            <a:r>
              <a:rPr lang="en-US" sz="1400" b="1" dirty="0" smtClean="0"/>
              <a:t>Windows 11 works together with </a:t>
            </a:r>
            <a:r>
              <a:rPr lang="en-US" sz="1400" b="1" dirty="0" err="1" smtClean="0"/>
              <a:t>BitLocker</a:t>
            </a:r>
            <a:r>
              <a:rPr lang="en-US" sz="1400" b="1" dirty="0" smtClean="0"/>
              <a:t> and other security features to </a:t>
            </a:r>
            <a:r>
              <a:rPr lang="en-US" sz="1400" b="1" i="1" dirty="0" smtClean="0"/>
              <a:t>protect your personal files</a:t>
            </a:r>
            <a:r>
              <a:rPr lang="en-US" sz="1400" b="1" dirty="0" smtClean="0"/>
              <a:t>. It's like having a team of guards protecting your documents and photos, making sure they stay safe even if someone tries to access them without permission.</a:t>
            </a:r>
            <a:endParaRPr lang="en-US" sz="1400" b="1" dirty="0">
              <a:solidFill>
                <a:schemeClr val="tx1"/>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428610"/>
            <a:ext cx="8215370" cy="572700"/>
          </a:xfrm>
          <a:prstGeom prst="rect">
            <a:avLst/>
          </a:prstGeom>
        </p:spPr>
        <p:txBody>
          <a:bodyPr spcFirstLastPara="1" wrap="square" lIns="91425" tIns="91425" rIns="91425" bIns="91425" anchor="t" anchorCtr="0">
            <a:noAutofit/>
          </a:bodyPr>
          <a:lstStyle/>
          <a:p>
            <a:pPr lvl="0"/>
            <a:r>
              <a:rPr lang="en-IN" sz="2800" dirty="0" smtClean="0">
                <a:solidFill>
                  <a:srgbClr val="FFFF00"/>
                </a:solidFill>
              </a:rPr>
              <a:t>&lt;/</a:t>
            </a:r>
            <a:r>
              <a:rPr lang="en-IN" sz="2800" u="sng" dirty="0" smtClean="0">
                <a:solidFill>
                  <a:srgbClr val="FF0000"/>
                </a:solidFill>
              </a:rPr>
              <a:t>Why Windows is so vulnerable to malware </a:t>
            </a:r>
            <a:r>
              <a:rPr lang="en-IN" sz="2800" dirty="0" smtClean="0">
                <a:solidFill>
                  <a:srgbClr val="FFFF00"/>
                </a:solidFill>
              </a:rPr>
              <a:t>/&gt;</a:t>
            </a:r>
            <a:endParaRPr sz="2800">
              <a:solidFill>
                <a:srgbClr val="FFFF00"/>
              </a:solidFill>
            </a:endParaRPr>
          </a:p>
        </p:txBody>
      </p:sp>
      <p:sp>
        <p:nvSpPr>
          <p:cNvPr id="309" name="Google Shape;309;p34"/>
          <p:cNvSpPr txBox="1">
            <a:spLocks noGrp="1"/>
          </p:cNvSpPr>
          <p:nvPr>
            <p:ph type="subTitle" idx="1"/>
          </p:nvPr>
        </p:nvSpPr>
        <p:spPr>
          <a:xfrm>
            <a:off x="571472" y="1000114"/>
            <a:ext cx="8001056" cy="3500462"/>
          </a:xfrm>
          <a:prstGeom prst="rect">
            <a:avLst/>
          </a:prstGeom>
        </p:spPr>
        <p:txBody>
          <a:bodyPr spcFirstLastPara="1" wrap="square" lIns="91425" tIns="91425" rIns="91425" bIns="91425" anchor="t" anchorCtr="0">
            <a:noAutofit/>
          </a:bodyPr>
          <a:lstStyle/>
          <a:p>
            <a:pPr marL="0" lvl="0" indent="0"/>
            <a:r>
              <a:rPr lang="en-US" sz="1400" b="1" dirty="0" smtClean="0"/>
              <a:t>According to </a:t>
            </a:r>
            <a:r>
              <a:rPr lang="en-US" sz="1400" b="1" u="sng" dirty="0" smtClean="0">
                <a:hlinkClick r:id="rId3"/>
              </a:rPr>
              <a:t>Atlas VPN</a:t>
            </a:r>
            <a:r>
              <a:rPr lang="en-US" sz="1400" b="1" dirty="0" smtClean="0"/>
              <a:t>, 59.8 million malware samples were detected on Windows operating systems in the first three quarters of 2022. This makes up for roughly 95.6% of all malware cases detected during the same time frame.  </a:t>
            </a:r>
          </a:p>
          <a:p>
            <a:pPr marL="0" lvl="0" indent="0"/>
            <a:endParaRPr lang="en-US" sz="1400" b="1" u="sng" dirty="0" smtClean="0">
              <a:solidFill>
                <a:schemeClr val="tx2"/>
              </a:solidFill>
            </a:endParaRPr>
          </a:p>
          <a:p>
            <a:pPr marL="0" lvl="0" indent="0"/>
            <a:r>
              <a:rPr lang="en-US" sz="1600" b="1" u="sng" dirty="0" smtClean="0">
                <a:solidFill>
                  <a:srgbClr val="FFFF00"/>
                </a:solidFill>
              </a:rPr>
              <a:t>Reason:</a:t>
            </a:r>
          </a:p>
          <a:p>
            <a:pPr marL="0" lvl="0" indent="0"/>
            <a:r>
              <a:rPr lang="en-US" sz="1400" b="1" u="sng" dirty="0" smtClean="0">
                <a:hlinkClick r:id="rId4"/>
              </a:rPr>
              <a:t>Windows is</a:t>
            </a:r>
            <a:r>
              <a:rPr lang="en-US" sz="1400" b="1" dirty="0" smtClean="0"/>
              <a:t> by far the most common operating system on devices worldwide; therefore, Windows is the operating system most targeted by bad guys, simply from an efficiency standpoint. Also, since so many devices around the world are running Windows, when malware spreads, the number of systems infected can quickly become enormous.</a:t>
            </a:r>
          </a:p>
          <a:p>
            <a:pPr marL="0" lvl="0" indent="0"/>
            <a:r>
              <a:rPr lang="en-IN" sz="1400" b="1" dirty="0" smtClean="0">
                <a:solidFill>
                  <a:schemeClr val="tx1"/>
                </a:solidFill>
              </a:rPr>
              <a:t>Also </a:t>
            </a:r>
            <a:r>
              <a:rPr lang="en-US" sz="1400" b="1" dirty="0" smtClean="0"/>
              <a:t>compared to </a:t>
            </a:r>
            <a:r>
              <a:rPr lang="en-US" sz="1400" b="1" u="sng" dirty="0" smtClean="0">
                <a:hlinkClick r:id="rId5"/>
              </a:rPr>
              <a:t>an operating system like Mac</a:t>
            </a:r>
            <a:r>
              <a:rPr lang="en-US" sz="1400" b="1" dirty="0" smtClean="0"/>
              <a:t> with a dedicated and safe library for application downloads, Windows users must, for the most part, download applications via a standard internet browser, a connection that is much more vulnerable to attack. Thus , it is must for users to purchase a third party software.</a:t>
            </a:r>
            <a:endParaRPr lang="en-US" sz="1400" b="1" dirty="0" smtClean="0">
              <a:solidFill>
                <a:schemeClr val="tx1"/>
              </a:solidFill>
            </a:endParaRP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Rectangle 6"/>
          <p:cNvSpPr/>
          <p:nvPr/>
        </p:nvSpPr>
        <p:spPr>
          <a:xfrm>
            <a:off x="571472" y="642924"/>
            <a:ext cx="8001056" cy="523220"/>
          </a:xfrm>
          <a:prstGeom prst="rect">
            <a:avLst/>
          </a:prstGeom>
        </p:spPr>
        <p:txBody>
          <a:bodyPr wrap="square">
            <a:spAutoFit/>
          </a:bodyPr>
          <a:lstStyle/>
          <a:p>
            <a:r>
              <a:rPr lang="en-US" dirty="0" smtClean="0"/>
              <a:t/>
            </a:r>
            <a:br>
              <a:rPr lang="en-US" dirty="0" smtClean="0"/>
            </a:br>
            <a:endParaRPr lang="en-US" dirty="0"/>
          </a:p>
        </p:txBody>
      </p:sp>
      <p:sp>
        <p:nvSpPr>
          <p:cNvPr id="9" name="Text Placeholder 8"/>
          <p:cNvSpPr>
            <a:spLocks noGrp="1"/>
          </p:cNvSpPr>
          <p:nvPr>
            <p:ph type="body" idx="1"/>
          </p:nvPr>
        </p:nvSpPr>
        <p:spPr>
          <a:xfrm>
            <a:off x="428596" y="500048"/>
            <a:ext cx="8286808" cy="4000528"/>
          </a:xfrm>
        </p:spPr>
        <p:txBody>
          <a:bodyPr/>
          <a:lstStyle/>
          <a:p>
            <a:pPr>
              <a:buNone/>
            </a:pPr>
            <a:r>
              <a:rPr lang="en-US" sz="1600" b="1" u="sng" dirty="0" smtClean="0">
                <a:solidFill>
                  <a:srgbClr val="FFFF00"/>
                </a:solidFill>
              </a:rPr>
              <a:t>What to do if Windows get Corrupted?</a:t>
            </a:r>
          </a:p>
          <a:p>
            <a:pPr fontAlgn="base">
              <a:buNone/>
            </a:pPr>
            <a:r>
              <a:rPr lang="en-US" sz="1400" b="1" dirty="0" smtClean="0"/>
              <a:t>Windows becomes corrupted when it experiences damage or changes</a:t>
            </a:r>
          </a:p>
          <a:p>
            <a:pPr fontAlgn="base">
              <a:buNone/>
            </a:pPr>
            <a:r>
              <a:rPr lang="en-US" sz="1400" b="1" dirty="0" smtClean="0"/>
              <a:t>to some of the files that constitute the operating system. This</a:t>
            </a:r>
          </a:p>
          <a:p>
            <a:pPr fontAlgn="base">
              <a:buNone/>
            </a:pPr>
            <a:r>
              <a:rPr lang="en-US" sz="1400" b="1" dirty="0" smtClean="0"/>
              <a:t>can happen for a number of reasons, such as:</a:t>
            </a:r>
          </a:p>
          <a:p>
            <a:pPr fontAlgn="base">
              <a:buNone/>
            </a:pPr>
            <a:r>
              <a:rPr lang="en-US" sz="1400" b="1" dirty="0" smtClean="0">
                <a:solidFill>
                  <a:srgbClr val="FF0000"/>
                </a:solidFill>
              </a:rPr>
              <a:t>a)</a:t>
            </a:r>
            <a:r>
              <a:rPr lang="en-US" sz="1400" b="1" dirty="0" smtClean="0"/>
              <a:t>Power outage or other unexpected interruption during a Windows update</a:t>
            </a:r>
          </a:p>
          <a:p>
            <a:pPr fontAlgn="base">
              <a:buNone/>
            </a:pPr>
            <a:r>
              <a:rPr lang="en-US" sz="1400" b="1" dirty="0" smtClean="0">
                <a:solidFill>
                  <a:srgbClr val="FF0000"/>
                </a:solidFill>
              </a:rPr>
              <a:t>b)</a:t>
            </a:r>
            <a:r>
              <a:rPr lang="en-US" sz="1400" b="1" dirty="0" smtClean="0"/>
              <a:t>Virus or malware infection</a:t>
            </a:r>
          </a:p>
          <a:p>
            <a:pPr fontAlgn="base">
              <a:buNone/>
            </a:pPr>
            <a:r>
              <a:rPr lang="en-US" sz="1400" b="1" dirty="0" smtClean="0">
                <a:solidFill>
                  <a:srgbClr val="FF0000"/>
                </a:solidFill>
              </a:rPr>
              <a:t>c)</a:t>
            </a:r>
            <a:r>
              <a:rPr lang="en-US" sz="1400" b="1" dirty="0" smtClean="0"/>
              <a:t>Hardware failure, such as a bad hard drive sector</a:t>
            </a:r>
          </a:p>
          <a:p>
            <a:pPr fontAlgn="base">
              <a:buNone/>
            </a:pPr>
            <a:r>
              <a:rPr lang="en-US" sz="1400" b="1" dirty="0" smtClean="0">
                <a:solidFill>
                  <a:srgbClr val="FF0000"/>
                </a:solidFill>
              </a:rPr>
              <a:t>d)</a:t>
            </a:r>
            <a:r>
              <a:rPr lang="en-US" sz="1400" b="1" dirty="0" smtClean="0"/>
              <a:t>Human error, such as accidentally deleting a system file</a:t>
            </a:r>
          </a:p>
          <a:p>
            <a:pPr fontAlgn="base">
              <a:buNone/>
            </a:pPr>
            <a:endParaRPr lang="en-IN" sz="1400" b="1" dirty="0" smtClean="0"/>
          </a:p>
          <a:p>
            <a:pPr fontAlgn="base">
              <a:buNone/>
            </a:pPr>
            <a:r>
              <a:rPr lang="en-IN" sz="1400" b="1" u="sng" dirty="0" smtClean="0">
                <a:solidFill>
                  <a:srgbClr val="FFFF00"/>
                </a:solidFill>
              </a:rPr>
              <a:t>Methods to fix:</a:t>
            </a:r>
          </a:p>
          <a:p>
            <a:pPr fontAlgn="base">
              <a:buNone/>
            </a:pPr>
            <a:r>
              <a:rPr lang="en-IN" sz="1400" b="1" dirty="0" smtClean="0">
                <a:solidFill>
                  <a:srgbClr val="FF0000"/>
                </a:solidFill>
              </a:rPr>
              <a:t>1)</a:t>
            </a:r>
            <a:r>
              <a:rPr lang="en-US" sz="1400" b="1" dirty="0" smtClean="0"/>
              <a:t>Try System Restore</a:t>
            </a:r>
          </a:p>
          <a:p>
            <a:pPr fontAlgn="base">
              <a:buNone/>
            </a:pPr>
            <a:r>
              <a:rPr lang="en-IN" sz="1400" b="1" dirty="0" smtClean="0">
                <a:solidFill>
                  <a:srgbClr val="FF0000"/>
                </a:solidFill>
              </a:rPr>
              <a:t>2)</a:t>
            </a:r>
            <a:r>
              <a:rPr lang="en-US" sz="1400" b="1" dirty="0" smtClean="0"/>
              <a:t>Scan for Viruses/Malware</a:t>
            </a:r>
          </a:p>
          <a:p>
            <a:pPr fontAlgn="base">
              <a:buNone/>
            </a:pPr>
            <a:r>
              <a:rPr lang="en-IN" sz="1400" b="1" dirty="0" smtClean="0">
                <a:solidFill>
                  <a:srgbClr val="FF0000"/>
                </a:solidFill>
              </a:rPr>
              <a:t>3)</a:t>
            </a:r>
            <a:r>
              <a:rPr lang="en-US" sz="1400" b="1" dirty="0" smtClean="0"/>
              <a:t>Use the SFC /</a:t>
            </a:r>
            <a:r>
              <a:rPr lang="en-US" sz="1400" b="1" dirty="0" err="1" smtClean="0"/>
              <a:t>scannow</a:t>
            </a:r>
            <a:r>
              <a:rPr lang="en-US" sz="1400" b="1" dirty="0" smtClean="0"/>
              <a:t> command -  In the Command Prompt window, type “</a:t>
            </a:r>
            <a:r>
              <a:rPr lang="en-US" sz="1400" b="1" dirty="0" err="1" smtClean="0"/>
              <a:t>sfc</a:t>
            </a:r>
            <a:r>
              <a:rPr lang="en-US" sz="1400" b="1" dirty="0" smtClean="0"/>
              <a:t> /</a:t>
            </a:r>
            <a:r>
              <a:rPr lang="en-US" sz="1400" b="1" dirty="0" err="1" smtClean="0"/>
              <a:t>scannow</a:t>
            </a:r>
            <a:r>
              <a:rPr lang="en-US" sz="1400" b="1" dirty="0" smtClean="0"/>
              <a:t>” and hit Enter. This will initiate the scanning process. Once the scan is finished, the utility will display the results. If the scan will find any issues, the tool will attempt to repair the corrupted files automatically. Restart your computer afterwards</a:t>
            </a:r>
          </a:p>
          <a:p>
            <a:pPr fontAlgn="base">
              <a:buNone/>
            </a:pPr>
            <a:r>
              <a:rPr lang="en-IN" sz="1400" b="1" dirty="0" smtClean="0">
                <a:solidFill>
                  <a:srgbClr val="FF0000"/>
                </a:solidFill>
              </a:rPr>
              <a:t>4)</a:t>
            </a:r>
            <a:r>
              <a:rPr lang="en-IN" sz="1400" b="1" dirty="0" smtClean="0"/>
              <a:t>Reinstall Windows</a:t>
            </a:r>
            <a:endParaRPr lang="en-US" sz="1400" b="1" dirty="0" smtClean="0"/>
          </a:p>
          <a:p>
            <a:pPr fontAlgn="base">
              <a:buNone/>
            </a:pPr>
            <a:endParaRPr lang="en-US" sz="1400" b="1" dirty="0" smtClean="0"/>
          </a:p>
          <a:p>
            <a:pPr fontAlgn="base">
              <a:buNone/>
            </a:pPr>
            <a:endParaRPr lang="en-US" sz="1400" dirty="0" smtClean="0"/>
          </a:p>
          <a:p>
            <a:pPr>
              <a:buNone/>
            </a:pPr>
            <a:endParaRPr lang="en-IN" sz="1400" b="1" dirty="0" smtClean="0">
              <a:solidFill>
                <a:srgbClr val="FF0000"/>
              </a:solidFill>
            </a:endParaRPr>
          </a:p>
          <a:p>
            <a:pPr>
              <a:buNone/>
            </a:pPr>
            <a:endParaRPr lang="en-IN" sz="1400" b="1" dirty="0" smtClean="0">
              <a:solidFill>
                <a:srgbClr val="FF0000"/>
              </a:solidFill>
            </a:endParaRPr>
          </a:p>
          <a:p>
            <a:pPr>
              <a:buNone/>
            </a:pPr>
            <a:endParaRPr lang="en-IN" sz="1400" b="1" dirty="0" smtClean="0">
              <a:solidFill>
                <a:srgbClr val="FF0000"/>
              </a:solidFill>
            </a:endParaRPr>
          </a:p>
          <a:p>
            <a:pPr>
              <a:buNone/>
            </a:pPr>
            <a:endParaRPr lang="en-IN" sz="1400" b="1" dirty="0" smtClean="0">
              <a:solidFill>
                <a:srgbClr val="FF0000"/>
              </a:solidFill>
            </a:endParaRPr>
          </a:p>
          <a:p>
            <a:pPr>
              <a:buNone/>
            </a:pPr>
            <a:endParaRPr lang="en-IN" sz="1400" b="1" dirty="0" smtClean="0">
              <a:solidFill>
                <a:srgbClr val="FF0000"/>
              </a:solidFill>
            </a:endParaRPr>
          </a:p>
          <a:p>
            <a:pPr>
              <a:buNone/>
            </a:pPr>
            <a:endParaRPr lang="en-IN" sz="1400" b="1" dirty="0" smtClean="0">
              <a:solidFill>
                <a:srgbClr val="FF0000"/>
              </a:solidFill>
            </a:endParaRPr>
          </a:p>
          <a:p>
            <a:pPr>
              <a:buNone/>
            </a:pPr>
            <a:endParaRPr lang="en-IN" sz="1400" dirty="0" smtClean="0">
              <a:solidFill>
                <a:schemeClr val="tx1"/>
              </a:solidFill>
            </a:endParaRPr>
          </a:p>
          <a:p>
            <a:pPr>
              <a:buNone/>
            </a:pPr>
            <a:endParaRPr lang="en-IN" sz="1400" dirty="0" smtClean="0">
              <a:solidFill>
                <a:schemeClr val="tx1"/>
              </a:solidFill>
            </a:endParaRPr>
          </a:p>
          <a:p>
            <a:pPr>
              <a:buNone/>
            </a:pPr>
            <a:endParaRPr lang="en-IN" sz="1400" dirty="0" smtClean="0">
              <a:solidFill>
                <a:schemeClr val="tx1"/>
              </a:solidFill>
            </a:endParaRPr>
          </a:p>
          <a:p>
            <a:pPr>
              <a:buNone/>
            </a:pPr>
            <a:endParaRPr lang="en-US" sz="1400" dirty="0">
              <a:solidFill>
                <a:schemeClr val="tx1"/>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71;p31"/>
          <p:cNvGrpSpPr/>
          <p:nvPr/>
        </p:nvGrpSpPr>
        <p:grpSpPr>
          <a:xfrm>
            <a:off x="6143636" y="1285866"/>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00100" y="114299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solidFill>
                  <a:srgbClr val="FFFF00"/>
                </a:solidFill>
              </a:rPr>
              <a:t>&lt;/</a:t>
            </a:r>
            <a:r>
              <a:rPr lang="en-IN" u="sng" dirty="0" smtClean="0">
                <a:solidFill>
                  <a:srgbClr val="FF0000"/>
                </a:solidFill>
              </a:rPr>
              <a:t>Features</a:t>
            </a:r>
            <a:r>
              <a:rPr lang="en-IN" dirty="0" smtClean="0">
                <a:solidFill>
                  <a:srgbClr val="FFFF00"/>
                </a:solidFill>
              </a:rPr>
              <a:t>/&gt;</a:t>
            </a:r>
            <a:endParaRPr>
              <a:solidFill>
                <a:srgbClr val="FFFF00"/>
              </a:solidFill>
            </a:endParaRPr>
          </a:p>
        </p:txBody>
      </p:sp>
      <p:sp>
        <p:nvSpPr>
          <p:cNvPr id="275" name="Google Shape;275;p31"/>
          <p:cNvSpPr txBox="1">
            <a:spLocks noGrp="1"/>
          </p:cNvSpPr>
          <p:nvPr>
            <p:ph type="title" idx="2"/>
          </p:nvPr>
        </p:nvSpPr>
        <p:spPr>
          <a:xfrm>
            <a:off x="6286512" y="1571618"/>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04</a:t>
            </a:r>
            <a:endParaRPr/>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endParaRPr sz="3600">
              <a:solidFill>
                <a:schemeClr val="l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endParaRPr sz="3600">
              <a:solidFill>
                <a:schemeClr val="accent1"/>
              </a:solidFill>
            </a:endParaRPr>
          </a:p>
        </p:txBody>
      </p:sp>
      <p:sp>
        <p:nvSpPr>
          <p:cNvPr id="14" name="TextBox 13"/>
          <p:cNvSpPr txBox="1"/>
          <p:nvPr/>
        </p:nvSpPr>
        <p:spPr>
          <a:xfrm>
            <a:off x="1071538" y="2214560"/>
            <a:ext cx="4643470" cy="646331"/>
          </a:xfrm>
          <a:prstGeom prst="rect">
            <a:avLst/>
          </a:prstGeom>
          <a:noFill/>
        </p:spPr>
        <p:txBody>
          <a:bodyPr wrap="square" rtlCol="0">
            <a:spAutoFit/>
          </a:bodyPr>
          <a:lstStyle/>
          <a:p>
            <a:r>
              <a:rPr lang="en-IN" sz="1800" b="1" dirty="0" smtClean="0">
                <a:solidFill>
                  <a:srgbClr val="FF0000"/>
                </a:solidFill>
                <a:latin typeface="Source Code Pro" charset="0"/>
                <a:ea typeface="Source Code Pro" charset="0"/>
              </a:rPr>
              <a:t>1)</a:t>
            </a:r>
            <a:r>
              <a:rPr lang="en-IN" sz="1800" b="1" dirty="0" smtClean="0">
                <a:solidFill>
                  <a:schemeClr val="tx1"/>
                </a:solidFill>
                <a:latin typeface="Source Code Pro" charset="0"/>
                <a:ea typeface="Source Code Pro" charset="0"/>
              </a:rPr>
              <a:t>Features explicit to Windows</a:t>
            </a:r>
          </a:p>
          <a:p>
            <a:r>
              <a:rPr lang="en-IN" sz="1800" b="1" dirty="0" smtClean="0">
                <a:solidFill>
                  <a:srgbClr val="FF0000"/>
                </a:solidFill>
                <a:latin typeface="Source Code Pro" charset="0"/>
                <a:ea typeface="Source Code Pro" charset="0"/>
              </a:rPr>
              <a:t>2)</a:t>
            </a:r>
            <a:r>
              <a:rPr lang="en-IN" sz="1800" b="1" dirty="0" smtClean="0">
                <a:solidFill>
                  <a:schemeClr val="tx1"/>
                </a:solidFill>
                <a:latin typeface="Source Code Pro" charset="0"/>
                <a:ea typeface="Source Code Pro" charset="0"/>
              </a:rPr>
              <a:t>How Windows captured the world</a:t>
            </a:r>
            <a:endParaRPr lang="en-US" sz="1800" b="1" dirty="0">
              <a:solidFill>
                <a:schemeClr val="tx1"/>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357158" y="357172"/>
            <a:ext cx="8215370" cy="572700"/>
          </a:xfrm>
          <a:prstGeom prst="rect">
            <a:avLst/>
          </a:prstGeom>
        </p:spPr>
        <p:txBody>
          <a:bodyPr spcFirstLastPara="1" wrap="square" lIns="91425" tIns="91425" rIns="91425" bIns="91425" anchor="t" anchorCtr="0">
            <a:noAutofit/>
          </a:bodyPr>
          <a:lstStyle/>
          <a:p>
            <a:pPr lvl="0"/>
            <a:r>
              <a:rPr lang="en-IN" sz="2800" dirty="0" smtClean="0">
                <a:solidFill>
                  <a:srgbClr val="FFFF00"/>
                </a:solidFill>
              </a:rPr>
              <a:t>&lt;/</a:t>
            </a:r>
            <a:r>
              <a:rPr lang="en-IN" sz="2800" u="sng" dirty="0" smtClean="0">
                <a:solidFill>
                  <a:srgbClr val="FF0000"/>
                </a:solidFill>
              </a:rPr>
              <a:t>Features explicit to Windows</a:t>
            </a:r>
            <a:r>
              <a:rPr lang="en-IN" sz="2800" dirty="0" smtClean="0">
                <a:solidFill>
                  <a:srgbClr val="FFFF00"/>
                </a:solidFill>
              </a:rPr>
              <a:t>/&gt;</a:t>
            </a:r>
            <a:endParaRPr sz="2800">
              <a:solidFill>
                <a:srgbClr val="FFFF00"/>
              </a:solidFill>
            </a:endParaRPr>
          </a:p>
        </p:txBody>
      </p:sp>
      <p:sp>
        <p:nvSpPr>
          <p:cNvPr id="309" name="Google Shape;309;p34"/>
          <p:cNvSpPr txBox="1">
            <a:spLocks noGrp="1"/>
          </p:cNvSpPr>
          <p:nvPr>
            <p:ph type="subTitle" idx="1"/>
          </p:nvPr>
        </p:nvSpPr>
        <p:spPr>
          <a:xfrm>
            <a:off x="285720" y="857238"/>
            <a:ext cx="8429684" cy="3500462"/>
          </a:xfrm>
          <a:prstGeom prst="rect">
            <a:avLst/>
          </a:prstGeom>
        </p:spPr>
        <p:txBody>
          <a:bodyPr spcFirstLastPara="1" wrap="square" lIns="91425" tIns="91425" rIns="91425" bIns="91425" anchor="t" anchorCtr="0">
            <a:noAutofit/>
          </a:bodyPr>
          <a:lstStyle/>
          <a:p>
            <a:r>
              <a:rPr lang="en-US" sz="1400" b="1" u="sng" dirty="0" smtClean="0">
                <a:solidFill>
                  <a:srgbClr val="FFFF00"/>
                </a:solidFill>
              </a:rPr>
              <a:t>1)Windows Defender: </a:t>
            </a:r>
            <a:r>
              <a:rPr lang="en-US" sz="1400" b="1" dirty="0" smtClean="0"/>
              <a:t>Built-in antivirus and anti-malware software designed to</a:t>
            </a:r>
          </a:p>
          <a:p>
            <a:r>
              <a:rPr lang="en-US" sz="1400" b="1" dirty="0" smtClean="0"/>
              <a:t>  protect the system against various threats such as viruses, spyware, and</a:t>
            </a:r>
          </a:p>
          <a:p>
            <a:r>
              <a:rPr lang="en-US" sz="1400" b="1" dirty="0" smtClean="0"/>
              <a:t>  </a:t>
            </a:r>
            <a:r>
              <a:rPr lang="en-US" sz="1400" b="1" dirty="0" err="1" smtClean="0"/>
              <a:t>ransomware</a:t>
            </a:r>
            <a:r>
              <a:rPr lang="en-US" sz="1400" b="1" dirty="0" smtClean="0"/>
              <a:t>.</a:t>
            </a:r>
          </a:p>
          <a:p>
            <a:r>
              <a:rPr lang="en-US" sz="1400" b="1" u="sng" dirty="0" smtClean="0">
                <a:solidFill>
                  <a:srgbClr val="FFFF00"/>
                </a:solidFill>
              </a:rPr>
              <a:t>2)Windows Hello: </a:t>
            </a:r>
            <a:r>
              <a:rPr lang="en-US" sz="1400" b="1" dirty="0" smtClean="0"/>
              <a:t>Biometric authentication feature that allows users to log</a:t>
            </a:r>
          </a:p>
          <a:p>
            <a:r>
              <a:rPr lang="en-US" sz="1400" b="1" dirty="0" smtClean="0"/>
              <a:t>  in to their devices using facial recognition, fingerprint, or iris</a:t>
            </a:r>
          </a:p>
          <a:p>
            <a:r>
              <a:rPr lang="en-US" sz="1400" b="1" dirty="0" smtClean="0"/>
              <a:t>  scanning.</a:t>
            </a:r>
          </a:p>
          <a:p>
            <a:r>
              <a:rPr lang="en-US" sz="1400" b="1" u="sng" dirty="0" smtClean="0">
                <a:solidFill>
                  <a:srgbClr val="FFFF00"/>
                </a:solidFill>
              </a:rPr>
              <a:t>3)</a:t>
            </a:r>
            <a:r>
              <a:rPr lang="en-US" sz="1400" b="1" u="sng" dirty="0" err="1" smtClean="0">
                <a:solidFill>
                  <a:srgbClr val="FFFF00"/>
                </a:solidFill>
              </a:rPr>
              <a:t>Cortana</a:t>
            </a:r>
            <a:r>
              <a:rPr lang="en-US" sz="1400" b="1" u="sng" dirty="0" smtClean="0">
                <a:solidFill>
                  <a:srgbClr val="FFFF00"/>
                </a:solidFill>
              </a:rPr>
              <a:t>: </a:t>
            </a:r>
            <a:r>
              <a:rPr lang="en-US" sz="1400" b="1" dirty="0" smtClean="0"/>
              <a:t>Microsoft's virtual assistant that provides voice-controlled</a:t>
            </a:r>
          </a:p>
          <a:p>
            <a:r>
              <a:rPr lang="en-US" sz="1400" b="1" dirty="0" smtClean="0"/>
              <a:t>  assistance for tasks such as searching the web, setting reminders, and</a:t>
            </a:r>
          </a:p>
          <a:p>
            <a:r>
              <a:rPr lang="en-US" sz="1400" b="1" dirty="0" smtClean="0"/>
              <a:t>  managing calendar events.</a:t>
            </a:r>
          </a:p>
          <a:p>
            <a:r>
              <a:rPr lang="en-US" sz="1400" b="1" u="sng" dirty="0" smtClean="0">
                <a:solidFill>
                  <a:srgbClr val="FFFF00"/>
                </a:solidFill>
              </a:rPr>
              <a:t>4)DirectX: </a:t>
            </a:r>
            <a:r>
              <a:rPr lang="en-US" sz="1400" b="1" dirty="0" smtClean="0"/>
              <a:t>Collection of APIs designed to handle tasks related to</a:t>
            </a:r>
          </a:p>
          <a:p>
            <a:r>
              <a:rPr lang="en-US" sz="1400" b="1" dirty="0" smtClean="0"/>
              <a:t>  multimedia, especially gaming and video playback, providing enhanced</a:t>
            </a:r>
          </a:p>
          <a:p>
            <a:r>
              <a:rPr lang="en-US" sz="1400" b="1" dirty="0" smtClean="0"/>
              <a:t>  performance and graphical capabilities.</a:t>
            </a:r>
          </a:p>
          <a:p>
            <a:r>
              <a:rPr lang="en-US" sz="1400" b="1" u="sng" dirty="0" smtClean="0">
                <a:solidFill>
                  <a:srgbClr val="FFFF00"/>
                </a:solidFill>
              </a:rPr>
              <a:t>5)Windows Subsystem for Linux (WSL): </a:t>
            </a:r>
            <a:r>
              <a:rPr lang="en-US" sz="1400" b="1" dirty="0" smtClean="0"/>
              <a:t>Feature that allows users to run Linux</a:t>
            </a:r>
          </a:p>
          <a:p>
            <a:r>
              <a:rPr lang="en-US" sz="1400" b="1" dirty="0" smtClean="0"/>
              <a:t>  binaries natively on Windows without the need for a virtual machine,</a:t>
            </a:r>
          </a:p>
          <a:p>
            <a:r>
              <a:rPr lang="en-US" sz="1400" b="1" dirty="0" smtClean="0"/>
              <a:t>  enabling developers to use Linux tools and utilities alongside Windows</a:t>
            </a:r>
          </a:p>
          <a:p>
            <a:r>
              <a:rPr lang="en-US" sz="1400" b="1" dirty="0" smtClean="0"/>
              <a:t>  applications.</a:t>
            </a:r>
          </a:p>
          <a:p>
            <a:pPr marL="0" lvl="0" indent="0"/>
            <a:endParaRPr lang="en-US" sz="1400" b="1" dirty="0" smtClean="0">
              <a:solidFill>
                <a:schemeClr val="tx1"/>
              </a:solidFill>
            </a:endParaRP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214282" y="357172"/>
            <a:ext cx="8572560" cy="4000528"/>
          </a:xfrm>
          <a:prstGeom prst="rect">
            <a:avLst/>
          </a:prstGeom>
        </p:spPr>
        <p:txBody>
          <a:bodyPr spcFirstLastPara="1" wrap="square" lIns="91425" tIns="91425" rIns="91425" bIns="91425" anchor="t" anchorCtr="0">
            <a:noAutofit/>
          </a:bodyPr>
          <a:lstStyle/>
          <a:p>
            <a:r>
              <a:rPr lang="en-US" sz="1400" b="1" u="sng" dirty="0" smtClean="0">
                <a:solidFill>
                  <a:srgbClr val="FFFF00"/>
                </a:solidFill>
              </a:rPr>
              <a:t>6)Windows Update: </a:t>
            </a:r>
            <a:r>
              <a:rPr lang="en-US" sz="1400" b="1" dirty="0" smtClean="0"/>
              <a:t>Automatic updating system that delivers security patches,</a:t>
            </a:r>
          </a:p>
          <a:p>
            <a:r>
              <a:rPr lang="en-US" sz="1400" b="1" dirty="0" smtClean="0"/>
              <a:t>  bug fixes, and feature updates to keep the operating system up-to-date and</a:t>
            </a:r>
          </a:p>
          <a:p>
            <a:r>
              <a:rPr lang="en-US" sz="1400" b="1" dirty="0" smtClean="0"/>
              <a:t>  secure.</a:t>
            </a:r>
          </a:p>
          <a:p>
            <a:endParaRPr lang="en-US" sz="1400" b="1" dirty="0" smtClean="0"/>
          </a:p>
          <a:p>
            <a:r>
              <a:rPr lang="en-US" sz="1400" b="1" u="sng" dirty="0" smtClean="0">
                <a:solidFill>
                  <a:srgbClr val="FFFF00"/>
                </a:solidFill>
              </a:rPr>
              <a:t>7)</a:t>
            </a:r>
            <a:r>
              <a:rPr lang="en-US" sz="1400" b="1" u="sng" dirty="0" err="1" smtClean="0">
                <a:solidFill>
                  <a:srgbClr val="FFFF00"/>
                </a:solidFill>
              </a:rPr>
              <a:t>BitLocker</a:t>
            </a:r>
            <a:r>
              <a:rPr lang="en-US" sz="1400" b="1" u="sng" dirty="0" smtClean="0">
                <a:solidFill>
                  <a:srgbClr val="FFFF00"/>
                </a:solidFill>
              </a:rPr>
              <a:t>: </a:t>
            </a:r>
            <a:r>
              <a:rPr lang="en-US" sz="1400" b="1" dirty="0" smtClean="0"/>
              <a:t>Full-disk encryption feature that helps protect data stored on</a:t>
            </a:r>
          </a:p>
          <a:p>
            <a:r>
              <a:rPr lang="en-US" sz="1400" b="1" dirty="0" smtClean="0"/>
              <a:t>  the system's hard drive or SSD, ensuring that it remains encrypted and</a:t>
            </a:r>
          </a:p>
          <a:p>
            <a:r>
              <a:rPr lang="en-US" sz="1400" b="1" dirty="0" smtClean="0"/>
              <a:t>  secure even if the device is lost or stolen.</a:t>
            </a:r>
          </a:p>
          <a:p>
            <a:endParaRPr lang="en-US" sz="1400" b="1" dirty="0" smtClean="0"/>
          </a:p>
          <a:p>
            <a:r>
              <a:rPr lang="en-US" sz="1400" b="1" u="sng" dirty="0" smtClean="0">
                <a:solidFill>
                  <a:srgbClr val="FFFF00"/>
                </a:solidFill>
              </a:rPr>
              <a:t>8)Task View: </a:t>
            </a:r>
            <a:r>
              <a:rPr lang="en-US" sz="1400" b="1" dirty="0" smtClean="0"/>
              <a:t>Feature that provides a virtual desktop interface, allowing</a:t>
            </a:r>
          </a:p>
          <a:p>
            <a:r>
              <a:rPr lang="en-US" sz="1400" b="1" dirty="0" smtClean="0"/>
              <a:t>  users to organize and switch between multiple desktops, each with its own</a:t>
            </a:r>
          </a:p>
          <a:p>
            <a:r>
              <a:rPr lang="en-US" sz="1400" b="1" dirty="0" smtClean="0"/>
              <a:t>  set of open windows and applications.</a:t>
            </a:r>
          </a:p>
          <a:p>
            <a:endParaRPr lang="en-US" sz="1400" b="1" dirty="0" smtClean="0"/>
          </a:p>
          <a:p>
            <a:r>
              <a:rPr lang="en-US" sz="1400" b="1" u="sng" dirty="0" smtClean="0">
                <a:solidFill>
                  <a:srgbClr val="FFFF00"/>
                </a:solidFill>
              </a:rPr>
              <a:t>9)</a:t>
            </a:r>
            <a:r>
              <a:rPr lang="en-US" sz="1400" b="1" u="sng" dirty="0" err="1" smtClean="0">
                <a:solidFill>
                  <a:srgbClr val="FFFF00"/>
                </a:solidFill>
              </a:rPr>
              <a:t>OneDrive</a:t>
            </a:r>
            <a:r>
              <a:rPr lang="en-US" sz="1400" b="1" u="sng" dirty="0" smtClean="0">
                <a:solidFill>
                  <a:srgbClr val="FFFF00"/>
                </a:solidFill>
              </a:rPr>
              <a:t> Integration: </a:t>
            </a:r>
            <a:r>
              <a:rPr lang="en-US" sz="1400" b="1" dirty="0" smtClean="0"/>
              <a:t>Integration with Microsoft's cloud storage service,</a:t>
            </a:r>
          </a:p>
          <a:p>
            <a:r>
              <a:rPr lang="en-US" sz="1400" b="1" dirty="0" smtClean="0"/>
              <a:t>  </a:t>
            </a:r>
            <a:r>
              <a:rPr lang="en-US" sz="1400" b="1" dirty="0" err="1" smtClean="0"/>
              <a:t>oneDrive</a:t>
            </a:r>
            <a:r>
              <a:rPr lang="en-US" sz="1400" b="1" dirty="0" smtClean="0"/>
              <a:t>, enabling users to sync files and folders across multiple devices</a:t>
            </a:r>
          </a:p>
          <a:p>
            <a:r>
              <a:rPr lang="en-US" sz="1400" b="1" dirty="0" smtClean="0"/>
              <a:t>  and access them from anywhere with an internet connection.</a:t>
            </a:r>
          </a:p>
          <a:p>
            <a:endParaRPr lang="en-US" sz="1400" b="1" u="sng" dirty="0" smtClean="0">
              <a:solidFill>
                <a:srgbClr val="FFFF00"/>
              </a:solidFill>
            </a:endParaRPr>
          </a:p>
          <a:p>
            <a:r>
              <a:rPr lang="en-US" sz="1400" b="1" u="sng" dirty="0" smtClean="0">
                <a:solidFill>
                  <a:srgbClr val="FFFF00"/>
                </a:solidFill>
              </a:rPr>
              <a:t>10)Windows Sandbox: </a:t>
            </a:r>
            <a:r>
              <a:rPr lang="en-US" sz="1400" b="1" dirty="0" smtClean="0"/>
              <a:t>Feature that allows users to run applications in an isolated environment, providing a safe testing ground for potentially harmful software without risking damage to the host system</a:t>
            </a:r>
          </a:p>
          <a:p>
            <a:pPr marL="0" lvl="0" indent="0"/>
            <a:endParaRPr lang="en-US" sz="1400" b="1" dirty="0" smtClean="0">
              <a:solidFill>
                <a:schemeClr val="tx1"/>
              </a:solidFill>
            </a:endParaRP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357158" y="285734"/>
            <a:ext cx="8215370" cy="572700"/>
          </a:xfrm>
          <a:prstGeom prst="rect">
            <a:avLst/>
          </a:prstGeom>
        </p:spPr>
        <p:txBody>
          <a:bodyPr spcFirstLastPara="1" wrap="square" lIns="91425" tIns="91425" rIns="91425" bIns="91425" anchor="t" anchorCtr="0">
            <a:noAutofit/>
          </a:bodyPr>
          <a:lstStyle/>
          <a:p>
            <a:pPr lvl="0"/>
            <a:r>
              <a:rPr lang="en-IN" sz="2800" dirty="0" smtClean="0">
                <a:solidFill>
                  <a:srgbClr val="FFFF00"/>
                </a:solidFill>
              </a:rPr>
              <a:t>&lt;/</a:t>
            </a:r>
            <a:r>
              <a:rPr lang="en-IN" sz="2800" u="sng" dirty="0" smtClean="0">
                <a:solidFill>
                  <a:srgbClr val="FF0000"/>
                </a:solidFill>
              </a:rPr>
              <a:t>How Windows captured the world</a:t>
            </a:r>
            <a:r>
              <a:rPr lang="en-IN" sz="2800" dirty="0" smtClean="0">
                <a:solidFill>
                  <a:srgbClr val="FFFF00"/>
                </a:solidFill>
              </a:rPr>
              <a:t>/&gt;</a:t>
            </a:r>
            <a:endParaRPr sz="2800">
              <a:solidFill>
                <a:srgbClr val="FFFF00"/>
              </a:solidFill>
            </a:endParaRPr>
          </a:p>
        </p:txBody>
      </p:sp>
      <p:sp>
        <p:nvSpPr>
          <p:cNvPr id="309" name="Google Shape;309;p34"/>
          <p:cNvSpPr txBox="1">
            <a:spLocks noGrp="1"/>
          </p:cNvSpPr>
          <p:nvPr>
            <p:ph type="subTitle" idx="1"/>
          </p:nvPr>
        </p:nvSpPr>
        <p:spPr>
          <a:xfrm>
            <a:off x="214282" y="714362"/>
            <a:ext cx="8643998" cy="3500462"/>
          </a:xfrm>
          <a:prstGeom prst="rect">
            <a:avLst/>
          </a:prstGeom>
        </p:spPr>
        <p:txBody>
          <a:bodyPr spcFirstLastPara="1" wrap="square" lIns="91425" tIns="91425" rIns="91425" bIns="91425" anchor="t" anchorCtr="0">
            <a:noAutofit/>
          </a:bodyPr>
          <a:lstStyle/>
          <a:p>
            <a:endParaRPr lang="en-US" sz="1600" b="1" dirty="0" smtClean="0"/>
          </a:p>
          <a:p>
            <a:endParaRPr lang="en-US" sz="1600" b="1" dirty="0" smtClean="0"/>
          </a:p>
          <a:p>
            <a:endParaRPr lang="en-US" sz="1600" b="1" dirty="0" smtClean="0"/>
          </a:p>
          <a:p>
            <a:endParaRPr lang="en-US" sz="1600" b="1" dirty="0" smtClean="0"/>
          </a:p>
          <a:p>
            <a:endParaRPr lang="en-US" sz="1600" b="1" dirty="0" smtClean="0"/>
          </a:p>
          <a:p>
            <a:endParaRPr lang="en-US" sz="1400" b="1" dirty="0" smtClean="0"/>
          </a:p>
          <a:p>
            <a:endParaRPr lang="en-US" sz="1400" b="1" dirty="0" smtClean="0"/>
          </a:p>
          <a:p>
            <a:endParaRPr lang="en-US" sz="1400" b="1" dirty="0" smtClean="0"/>
          </a:p>
          <a:p>
            <a:r>
              <a:rPr lang="en-US" sz="1400" b="1" u="sng" dirty="0" smtClean="0">
                <a:solidFill>
                  <a:srgbClr val="FFFF00"/>
                </a:solidFill>
              </a:rPr>
              <a:t>1)User-Friendly Interface:</a:t>
            </a:r>
            <a:r>
              <a:rPr lang="en-US" sz="1400" b="1" dirty="0" smtClean="0"/>
              <a:t> Windows introduced a graphical user interface(GUI) </a:t>
            </a:r>
          </a:p>
          <a:p>
            <a:r>
              <a:rPr lang="en-US" sz="1400" b="1" dirty="0" smtClean="0"/>
              <a:t>that was intuitive and easy to use, especially compared to earlier command</a:t>
            </a:r>
          </a:p>
          <a:p>
            <a:r>
              <a:rPr lang="en-US" sz="1400" b="1" dirty="0" smtClean="0"/>
              <a:t>line interfaces. This made computing more accessible to a broader audience,</a:t>
            </a:r>
          </a:p>
          <a:p>
            <a:r>
              <a:rPr lang="en-US" sz="1400" b="1" dirty="0" smtClean="0"/>
              <a:t>including non-technical users.</a:t>
            </a:r>
          </a:p>
          <a:p>
            <a:endParaRPr lang="en-US" sz="1400" b="1" dirty="0" smtClean="0"/>
          </a:p>
          <a:p>
            <a:r>
              <a:rPr lang="en-US" sz="1400" b="1" dirty="0" smtClean="0">
                <a:solidFill>
                  <a:srgbClr val="FFFF00"/>
                </a:solidFill>
              </a:rPr>
              <a:t>2)</a:t>
            </a:r>
            <a:r>
              <a:rPr lang="en-US" sz="1400" b="1" u="sng" dirty="0" smtClean="0">
                <a:solidFill>
                  <a:srgbClr val="FFFF00"/>
                </a:solidFill>
              </a:rPr>
              <a:t>Software Compatibility: </a:t>
            </a:r>
            <a:r>
              <a:rPr lang="en-US" sz="1400" b="1" dirty="0" smtClean="0"/>
              <a:t>Windows provided extensive compatibility with a wide</a:t>
            </a:r>
          </a:p>
          <a:p>
            <a:r>
              <a:rPr lang="en-US" sz="1400" b="1" dirty="0" smtClean="0"/>
              <a:t>range of software applications. Developers were drawn to the platform due to</a:t>
            </a:r>
          </a:p>
          <a:p>
            <a:r>
              <a:rPr lang="en-US" sz="1400" b="1" dirty="0" smtClean="0"/>
              <a:t>its large user base and robust development tools, resulting in a rich</a:t>
            </a:r>
          </a:p>
          <a:p>
            <a:r>
              <a:rPr lang="en-US" sz="1400" b="1" dirty="0" smtClean="0"/>
              <a:t>ecosystem of third-party software for Windows.</a:t>
            </a:r>
          </a:p>
          <a:p>
            <a:pPr marL="0" lvl="0" indent="0"/>
            <a:endParaRPr lang="en-IN" sz="1600" b="1" u="sng" dirty="0" smtClean="0">
              <a:solidFill>
                <a:schemeClr val="tx2"/>
              </a:solidFill>
              <a:latin typeface="Source Code Pro" charset="0"/>
              <a:ea typeface="Source Code Pro" charset="0"/>
            </a:endParaRPr>
          </a:p>
        </p:txBody>
      </p:sp>
      <p:pic>
        <p:nvPicPr>
          <p:cNvPr id="5122" name="Picture 2"/>
          <p:cNvPicPr>
            <a:picLocks noChangeAspect="1" noChangeArrowheads="1"/>
          </p:cNvPicPr>
          <p:nvPr/>
        </p:nvPicPr>
        <p:blipFill>
          <a:blip r:embed="rId3"/>
          <a:srcRect/>
          <a:stretch>
            <a:fillRect/>
          </a:stretch>
        </p:blipFill>
        <p:spPr bwMode="auto">
          <a:xfrm>
            <a:off x="2500298" y="857238"/>
            <a:ext cx="3786214" cy="163212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428610"/>
            <a:ext cx="8286808" cy="3929090"/>
          </a:xfrm>
          <a:prstGeom prst="rect">
            <a:avLst/>
          </a:prstGeom>
        </p:spPr>
        <p:txBody>
          <a:bodyPr spcFirstLastPara="1" wrap="square" lIns="91425" tIns="91425" rIns="91425" bIns="91425" anchor="t" anchorCtr="0">
            <a:noAutofit/>
          </a:bodyPr>
          <a:lstStyle/>
          <a:p>
            <a:pPr marL="0" lvl="0" indent="0"/>
            <a:endParaRPr lang="en-US" sz="1400" dirty="0" smtClean="0"/>
          </a:p>
          <a:p>
            <a:pPr marL="0" lvl="0" indent="0"/>
            <a:endParaRPr lang="en-US" sz="1400" dirty="0" smtClean="0"/>
          </a:p>
          <a:p>
            <a:pPr marL="0" lvl="0" indent="0"/>
            <a:endParaRPr lang="en-US" sz="1400" dirty="0" smtClean="0"/>
          </a:p>
          <a:p>
            <a:pPr marL="0" lvl="0" indent="0"/>
            <a:endParaRPr lang="en-US" sz="1400" dirty="0" smtClean="0"/>
          </a:p>
          <a:p>
            <a:pPr marL="0" lvl="0" indent="0"/>
            <a:endParaRPr lang="en-US" sz="1400" dirty="0" smtClean="0"/>
          </a:p>
          <a:p>
            <a:pPr marL="0" lvl="0" indent="0"/>
            <a:endParaRPr lang="en-US" sz="1400" dirty="0" smtClean="0"/>
          </a:p>
          <a:p>
            <a:pPr marL="0" lvl="0" indent="0"/>
            <a:endParaRPr lang="en-US" sz="1400" dirty="0" smtClean="0"/>
          </a:p>
          <a:p>
            <a:pPr marL="0" lvl="0" indent="0"/>
            <a:endParaRPr lang="en-US" sz="1400" dirty="0" smtClean="0"/>
          </a:p>
          <a:p>
            <a:pPr marL="0" lvl="0" indent="0"/>
            <a:endParaRPr lang="en-US" sz="1400" dirty="0" smtClean="0"/>
          </a:p>
          <a:p>
            <a:pPr marL="0" lvl="0" indent="0"/>
            <a:r>
              <a:rPr lang="en-US" sz="1400" b="1" u="sng" dirty="0" smtClean="0">
                <a:solidFill>
                  <a:srgbClr val="FFFF00"/>
                </a:solidFill>
              </a:rPr>
              <a:t>Let us understand the different versions of Windows Operating System along with the features of each of them individually:</a:t>
            </a:r>
          </a:p>
          <a:p>
            <a:endParaRPr lang="en-US" sz="1400" b="1" dirty="0" smtClean="0"/>
          </a:p>
          <a:p>
            <a:r>
              <a:rPr lang="en-US" sz="1400" b="1" u="sng" dirty="0" smtClean="0">
                <a:solidFill>
                  <a:srgbClr val="FFFF00"/>
                </a:solidFill>
              </a:rPr>
              <a:t>1) Windows 1.0</a:t>
            </a:r>
          </a:p>
          <a:p>
            <a:r>
              <a:rPr lang="en-US" sz="1400" b="1" dirty="0" smtClean="0">
                <a:solidFill>
                  <a:srgbClr val="FF0000"/>
                </a:solidFill>
              </a:rPr>
              <a:t>a)</a:t>
            </a:r>
            <a:r>
              <a:rPr lang="en-US" sz="1400" b="1" dirty="0" smtClean="0"/>
              <a:t>It was released on November 20, 1985 </a:t>
            </a:r>
          </a:p>
          <a:p>
            <a:r>
              <a:rPr lang="en-US" sz="1400" b="1" dirty="0" smtClean="0">
                <a:solidFill>
                  <a:srgbClr val="FF0000"/>
                </a:solidFill>
              </a:rPr>
              <a:t>b)</a:t>
            </a:r>
            <a:r>
              <a:rPr lang="en-US" sz="1400" b="1" dirty="0" smtClean="0"/>
              <a:t>Pure Operating Environment</a:t>
            </a:r>
          </a:p>
          <a:p>
            <a:r>
              <a:rPr lang="en-US" sz="1400" b="1" dirty="0" smtClean="0">
                <a:solidFill>
                  <a:srgbClr val="FF0000"/>
                </a:solidFill>
              </a:rPr>
              <a:t>c)</a:t>
            </a:r>
            <a:r>
              <a:rPr lang="en-US" sz="1400" b="1" dirty="0" smtClean="0"/>
              <a:t>Used Graphical User Interface</a:t>
            </a:r>
          </a:p>
          <a:p>
            <a:r>
              <a:rPr lang="en-US" sz="1400" b="1" dirty="0" smtClean="0">
                <a:solidFill>
                  <a:srgbClr val="FF0000"/>
                </a:solidFill>
              </a:rPr>
              <a:t>d)</a:t>
            </a:r>
            <a:r>
              <a:rPr lang="en-US" sz="1400" b="1" dirty="0" smtClean="0"/>
              <a:t>Simple Graphics</a:t>
            </a:r>
          </a:p>
          <a:p>
            <a:r>
              <a:rPr lang="en-US" sz="1400" b="1" dirty="0" smtClean="0">
                <a:solidFill>
                  <a:srgbClr val="FF0000"/>
                </a:solidFill>
              </a:rPr>
              <a:t>e)</a:t>
            </a:r>
            <a:r>
              <a:rPr lang="en-US" sz="1400" b="1" dirty="0" smtClean="0"/>
              <a:t>Offered limited multi-tasking was expected to have a better</a:t>
            </a:r>
          </a:p>
          <a:p>
            <a:r>
              <a:rPr lang="en-US" sz="1400" b="1" dirty="0" smtClean="0"/>
              <a:t>  future potential</a:t>
            </a:r>
          </a:p>
        </p:txBody>
      </p:sp>
      <p:pic>
        <p:nvPicPr>
          <p:cNvPr id="3" name="Picture 2"/>
          <p:cNvPicPr>
            <a:picLocks noChangeAspect="1" noChangeArrowheads="1"/>
          </p:cNvPicPr>
          <p:nvPr/>
        </p:nvPicPr>
        <p:blipFill>
          <a:blip r:embed="rId3"/>
          <a:srcRect/>
          <a:stretch>
            <a:fillRect/>
          </a:stretch>
        </p:blipFill>
        <p:spPr bwMode="auto">
          <a:xfrm>
            <a:off x="500034" y="500048"/>
            <a:ext cx="8143932" cy="1808133"/>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285720" y="357172"/>
            <a:ext cx="8572560" cy="3500462"/>
          </a:xfrm>
          <a:prstGeom prst="rect">
            <a:avLst/>
          </a:prstGeom>
        </p:spPr>
        <p:txBody>
          <a:bodyPr spcFirstLastPara="1" wrap="square" lIns="91425" tIns="91425" rIns="91425" bIns="91425" anchor="t" anchorCtr="0">
            <a:noAutofit/>
          </a:bodyPr>
          <a:lstStyle/>
          <a:p>
            <a:r>
              <a:rPr lang="en-US" sz="1400" b="1" u="sng" dirty="0" smtClean="0">
                <a:solidFill>
                  <a:srgbClr val="FFFF00"/>
                </a:solidFill>
              </a:rPr>
              <a:t>3)Marketing and Partnerships: </a:t>
            </a:r>
            <a:r>
              <a:rPr lang="en-US" sz="1400" b="1" dirty="0" smtClean="0"/>
              <a:t>Microsoft invested heavily in marketing and</a:t>
            </a:r>
          </a:p>
          <a:p>
            <a:r>
              <a:rPr lang="en-US" sz="1400" b="1" dirty="0" smtClean="0"/>
              <a:t>  formed partnerships with hardware vendors and software developers to</a:t>
            </a:r>
          </a:p>
          <a:p>
            <a:r>
              <a:rPr lang="en-US" sz="1400" b="1" dirty="0" smtClean="0"/>
              <a:t>  promote Windows. Bundling Windows with new PCs and offering licensing deals</a:t>
            </a:r>
          </a:p>
          <a:p>
            <a:r>
              <a:rPr lang="en-US" sz="1400" b="1" dirty="0" smtClean="0"/>
              <a:t>  helped drive adoption among consumers and businesses.</a:t>
            </a:r>
          </a:p>
          <a:p>
            <a:endParaRPr lang="en-US" sz="1400" b="1" dirty="0" smtClean="0"/>
          </a:p>
          <a:p>
            <a:r>
              <a:rPr lang="en-US" sz="1400" b="1" u="sng" dirty="0" smtClean="0">
                <a:solidFill>
                  <a:srgbClr val="FFFF00"/>
                </a:solidFill>
              </a:rPr>
              <a:t>4)Continuous Improvement: </a:t>
            </a:r>
            <a:r>
              <a:rPr lang="en-US" sz="1400" b="1" dirty="0" smtClean="0"/>
              <a:t>Microsoft continuously updated 4and improved</a:t>
            </a:r>
          </a:p>
          <a:p>
            <a:r>
              <a:rPr lang="en-US" sz="1400" b="1" dirty="0" smtClean="0"/>
              <a:t>  Windows with new features, performance enhancements, and security updates.</a:t>
            </a:r>
          </a:p>
          <a:p>
            <a:r>
              <a:rPr lang="en-US" sz="1400" b="1" dirty="0" smtClean="0"/>
              <a:t>  regular releases of new versions ensured that Windows remained competitive</a:t>
            </a:r>
          </a:p>
          <a:p>
            <a:r>
              <a:rPr lang="en-US" sz="1400" b="1" dirty="0" smtClean="0"/>
              <a:t>  and relevant in a rapidly evolving industry.</a:t>
            </a:r>
          </a:p>
          <a:p>
            <a:endParaRPr lang="en-US" sz="1400" b="1" dirty="0" smtClean="0"/>
          </a:p>
          <a:p>
            <a:r>
              <a:rPr lang="en-US" sz="1400" b="1" u="sng" dirty="0" smtClean="0">
                <a:solidFill>
                  <a:srgbClr val="FFFF00"/>
                </a:solidFill>
              </a:rPr>
              <a:t>5)Enterprise Adoption: </a:t>
            </a:r>
            <a:r>
              <a:rPr lang="en-US" sz="1400" b="1" dirty="0" smtClean="0"/>
              <a:t>Windows became the standard operating system in</a:t>
            </a:r>
          </a:p>
          <a:p>
            <a:r>
              <a:rPr lang="en-US" sz="1400" b="1" dirty="0" smtClean="0"/>
              <a:t>  enterprise environments due to its reliability, manageability, and</a:t>
            </a:r>
          </a:p>
          <a:p>
            <a:r>
              <a:rPr lang="en-US" sz="1400" b="1" dirty="0" smtClean="0"/>
              <a:t>  compatibility with business software. Microsoft offered enterprise-focused</a:t>
            </a:r>
          </a:p>
          <a:p>
            <a:r>
              <a:rPr lang="en-US" sz="1400" b="1" dirty="0" smtClean="0"/>
              <a:t>  editions of Windows with features tailored to corporate IT needs.</a:t>
            </a:r>
          </a:p>
          <a:p>
            <a:endParaRPr lang="en-US" sz="1400" b="1" dirty="0" smtClean="0"/>
          </a:p>
          <a:p>
            <a:r>
              <a:rPr lang="en-US" sz="1400" b="1" u="sng" dirty="0" smtClean="0">
                <a:solidFill>
                  <a:srgbClr val="FFFF00"/>
                </a:solidFill>
              </a:rPr>
              <a:t>6)Global Reach: </a:t>
            </a:r>
            <a:r>
              <a:rPr lang="en-US" sz="1400" b="1" dirty="0" smtClean="0"/>
              <a:t>Windows expanded its market reach globally, adapting to</a:t>
            </a:r>
          </a:p>
          <a:p>
            <a:r>
              <a:rPr lang="en-US" sz="1400" b="1" dirty="0" smtClean="0"/>
              <a:t>  different languages, cultures, and regulatory requirements. Localized</a:t>
            </a:r>
          </a:p>
          <a:p>
            <a:r>
              <a:rPr lang="en-US" sz="1400" b="1" dirty="0" smtClean="0"/>
              <a:t>  versions of Windows made it accessible to users worldwide, further fueling</a:t>
            </a:r>
          </a:p>
          <a:p>
            <a:r>
              <a:rPr lang="en-US" sz="1400" b="1" dirty="0" smtClean="0"/>
              <a:t>  its popularity.</a:t>
            </a:r>
          </a:p>
          <a:p>
            <a:endParaRPr lang="en-US" sz="1600" dirty="0" smtClean="0"/>
          </a:p>
          <a:p>
            <a:endParaRPr lang="en-US" sz="1600" dirty="0" smtClean="0"/>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 name="Google Shape;265;p31"/>
          <p:cNvGrpSpPr/>
          <p:nvPr/>
        </p:nvGrpSpPr>
        <p:grpSpPr>
          <a:xfrm>
            <a:off x="785786" y="714362"/>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71;p31"/>
          <p:cNvGrpSpPr/>
          <p:nvPr/>
        </p:nvGrpSpPr>
        <p:grpSpPr>
          <a:xfrm>
            <a:off x="6000760" y="1285866"/>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71538" y="1214428"/>
            <a:ext cx="4741296"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00"/>
                </a:solidFill>
              </a:rPr>
              <a:t>&lt;/</a:t>
            </a:r>
            <a:r>
              <a:rPr lang="en" u="sng" dirty="0" smtClean="0">
                <a:solidFill>
                  <a:srgbClr val="FF0000"/>
                </a:solidFill>
              </a:rPr>
              <a:t>Conclusion</a:t>
            </a:r>
            <a:r>
              <a:rPr lang="en" dirty="0" smtClean="0">
                <a:solidFill>
                  <a:srgbClr val="FFFF00"/>
                </a:solidFill>
              </a:rPr>
              <a:t>/&gt;</a:t>
            </a:r>
            <a:endParaRPr>
              <a:solidFill>
                <a:srgbClr val="FFFF00"/>
              </a:solidFill>
            </a:endParaRPr>
          </a:p>
        </p:txBody>
      </p:sp>
      <p:sp>
        <p:nvSpPr>
          <p:cNvPr id="275" name="Google Shape;275;p31"/>
          <p:cNvSpPr txBox="1">
            <a:spLocks noGrp="1"/>
          </p:cNvSpPr>
          <p:nvPr>
            <p:ph type="title" idx="2"/>
          </p:nvPr>
        </p:nvSpPr>
        <p:spPr>
          <a:xfrm>
            <a:off x="6143636" y="1571618"/>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05</a:t>
            </a:r>
            <a:endParaRPr/>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endParaRPr sz="3600">
              <a:solidFill>
                <a:schemeClr val="l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endParaRPr sz="3600">
              <a:solidFill>
                <a:schemeClr val="accent1"/>
              </a:solidFill>
            </a:endParaRPr>
          </a:p>
        </p:txBody>
      </p:sp>
      <p:sp>
        <p:nvSpPr>
          <p:cNvPr id="14" name="TextBox 13"/>
          <p:cNvSpPr txBox="1"/>
          <p:nvPr/>
        </p:nvSpPr>
        <p:spPr>
          <a:xfrm>
            <a:off x="1357290" y="2214560"/>
            <a:ext cx="4214842" cy="1077218"/>
          </a:xfrm>
          <a:prstGeom prst="rect">
            <a:avLst/>
          </a:prstGeom>
          <a:noFill/>
        </p:spPr>
        <p:txBody>
          <a:bodyPr wrap="square" rtlCol="0">
            <a:spAutoFit/>
          </a:bodyPr>
          <a:lstStyle/>
          <a:p>
            <a:r>
              <a:rPr lang="en-IN" sz="1600" b="1" dirty="0" smtClean="0">
                <a:solidFill>
                  <a:srgbClr val="FF0000"/>
                </a:solidFill>
                <a:latin typeface="Source Code Pro" charset="0"/>
                <a:ea typeface="Source Code Pro" charset="0"/>
              </a:rPr>
              <a:t>1)</a:t>
            </a:r>
            <a:r>
              <a:rPr lang="en-IN" sz="1600" b="1" dirty="0" smtClean="0">
                <a:solidFill>
                  <a:schemeClr val="tx1"/>
                </a:solidFill>
                <a:latin typeface="Source Code Pro" charset="0"/>
                <a:ea typeface="Source Code Pro" charset="0"/>
              </a:rPr>
              <a:t>Future</a:t>
            </a:r>
          </a:p>
          <a:p>
            <a:r>
              <a:rPr lang="en-IN" sz="1600" b="1" dirty="0" smtClean="0">
                <a:solidFill>
                  <a:srgbClr val="FF0000"/>
                </a:solidFill>
                <a:latin typeface="Source Code Pro" charset="0"/>
                <a:ea typeface="Source Code Pro" charset="0"/>
              </a:rPr>
              <a:t>2)</a:t>
            </a:r>
            <a:r>
              <a:rPr lang="en-IN" sz="1600" b="1" dirty="0" smtClean="0">
                <a:solidFill>
                  <a:schemeClr val="tx1"/>
                </a:solidFill>
                <a:latin typeface="Source Code Pro" charset="0"/>
                <a:ea typeface="Source Code Pro" charset="0"/>
              </a:rPr>
              <a:t>Sum up</a:t>
            </a:r>
          </a:p>
          <a:p>
            <a:r>
              <a:rPr lang="en-IN" sz="1600" b="1" dirty="0" smtClean="0">
                <a:solidFill>
                  <a:srgbClr val="FF0000"/>
                </a:solidFill>
                <a:latin typeface="Source Code Pro" charset="0"/>
                <a:ea typeface="Source Code Pro" charset="0"/>
              </a:rPr>
              <a:t>3)</a:t>
            </a:r>
            <a:r>
              <a:rPr lang="en-IN" sz="1600" b="1" dirty="0" smtClean="0">
                <a:solidFill>
                  <a:schemeClr val="tx1"/>
                </a:solidFill>
                <a:latin typeface="Source Code Pro" charset="0"/>
                <a:ea typeface="Source Code Pro" charset="0"/>
              </a:rPr>
              <a:t>Sources</a:t>
            </a:r>
          </a:p>
          <a:p>
            <a:r>
              <a:rPr lang="en-IN" sz="1600" b="1" dirty="0" smtClean="0">
                <a:solidFill>
                  <a:srgbClr val="FF0000"/>
                </a:solidFill>
                <a:latin typeface="Source Code Pro" charset="0"/>
                <a:ea typeface="Source Code Pro" charset="0"/>
              </a:rPr>
              <a:t>4)</a:t>
            </a:r>
            <a:r>
              <a:rPr lang="en-IN" sz="1600" b="1" dirty="0" smtClean="0">
                <a:solidFill>
                  <a:schemeClr val="tx1"/>
                </a:solidFill>
                <a:latin typeface="Source Code Pro" charset="0"/>
                <a:ea typeface="Source Code Pro" charset="0"/>
              </a:rPr>
              <a:t>Software used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428610"/>
            <a:ext cx="8215370" cy="572700"/>
          </a:xfrm>
          <a:prstGeom prst="rect">
            <a:avLst/>
          </a:prstGeom>
        </p:spPr>
        <p:txBody>
          <a:bodyPr spcFirstLastPara="1" wrap="square" lIns="91425" tIns="91425" rIns="91425" bIns="91425" anchor="t" anchorCtr="0">
            <a:noAutofit/>
          </a:bodyPr>
          <a:lstStyle/>
          <a:p>
            <a:pPr lvl="0"/>
            <a:r>
              <a:rPr lang="en-IN" sz="3200" dirty="0" smtClean="0">
                <a:solidFill>
                  <a:srgbClr val="FFFF00"/>
                </a:solidFill>
              </a:rPr>
              <a:t>&lt;/</a:t>
            </a:r>
            <a:r>
              <a:rPr lang="en-IN" sz="3200" u="sng" dirty="0" smtClean="0">
                <a:solidFill>
                  <a:srgbClr val="FF0000"/>
                </a:solidFill>
              </a:rPr>
              <a:t>Future</a:t>
            </a:r>
            <a:r>
              <a:rPr lang="en-IN" sz="3200" dirty="0" smtClean="0">
                <a:solidFill>
                  <a:srgbClr val="FFFF00"/>
                </a:solidFill>
              </a:rPr>
              <a:t>/&gt;</a:t>
            </a:r>
            <a:endParaRPr sz="3200">
              <a:solidFill>
                <a:srgbClr val="FFFF00"/>
              </a:solidFill>
            </a:endParaRPr>
          </a:p>
        </p:txBody>
      </p:sp>
      <p:sp>
        <p:nvSpPr>
          <p:cNvPr id="309" name="Google Shape;309;p34"/>
          <p:cNvSpPr txBox="1">
            <a:spLocks noGrp="1"/>
          </p:cNvSpPr>
          <p:nvPr>
            <p:ph type="subTitle" idx="1"/>
          </p:nvPr>
        </p:nvSpPr>
        <p:spPr>
          <a:xfrm>
            <a:off x="428596" y="1000114"/>
            <a:ext cx="8429684" cy="3500462"/>
          </a:xfrm>
          <a:prstGeom prst="rect">
            <a:avLst/>
          </a:prstGeom>
        </p:spPr>
        <p:txBody>
          <a:bodyPr spcFirstLastPara="1" wrap="square" lIns="91425" tIns="91425" rIns="91425" bIns="91425" anchor="t" anchorCtr="0">
            <a:noAutofit/>
          </a:bodyPr>
          <a:lstStyle/>
          <a:p>
            <a:pPr marL="0" lvl="0" indent="0"/>
            <a:r>
              <a:rPr lang="en-IN" sz="1600" b="1" u="sng" dirty="0" smtClean="0">
                <a:solidFill>
                  <a:srgbClr val="FFFF00"/>
                </a:solidFill>
                <a:latin typeface="Source Code Pro" charset="0"/>
                <a:ea typeface="Source Code Pro" charset="0"/>
              </a:rPr>
              <a:t>Windows 12</a:t>
            </a:r>
          </a:p>
          <a:p>
            <a:pPr marL="0" lvl="0" indent="0"/>
            <a:r>
              <a:rPr lang="en-US" sz="1600" b="1" dirty="0" smtClean="0"/>
              <a:t>The next version of Windows include that the OS will have more artificial intelligence (AI) built in, that it will switch to a lightweight modular code, and that its codename is Hudson Valley. But Bowden's latest thinking points to </a:t>
            </a:r>
            <a:r>
              <a:rPr lang="en-US" sz="1600" b="1" dirty="0" smtClean="0">
                <a:hlinkClick r:id="rId3" tooltip="(Opens in a new tab)"/>
              </a:rPr>
              <a:t>Windows 12 not coming in 2024</a:t>
            </a:r>
            <a:r>
              <a:rPr lang="en-US" sz="1600" b="1" dirty="0" smtClean="0"/>
              <a:t>.</a:t>
            </a:r>
            <a:r>
              <a:rPr lang="en-US" sz="1600" dirty="0" smtClean="0"/>
              <a:t/>
            </a:r>
            <a:br>
              <a:rPr lang="en-US" sz="1600" dirty="0" smtClean="0"/>
            </a:br>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p:txBody>
      </p:sp>
      <p:pic>
        <p:nvPicPr>
          <p:cNvPr id="3074" name="Picture 2"/>
          <p:cNvPicPr>
            <a:picLocks noChangeAspect="1" noChangeArrowheads="1"/>
          </p:cNvPicPr>
          <p:nvPr/>
        </p:nvPicPr>
        <p:blipFill>
          <a:blip r:embed="rId4"/>
          <a:srcRect/>
          <a:stretch>
            <a:fillRect/>
          </a:stretch>
        </p:blipFill>
        <p:spPr bwMode="auto">
          <a:xfrm>
            <a:off x="571472" y="2714626"/>
            <a:ext cx="3786214" cy="171451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285688" y="357172"/>
            <a:ext cx="8858312" cy="4000528"/>
          </a:xfrm>
          <a:prstGeom prst="rect">
            <a:avLst/>
          </a:prstGeom>
        </p:spPr>
        <p:txBody>
          <a:bodyPr spcFirstLastPara="1" wrap="square" lIns="91425" tIns="91425" rIns="91425" bIns="91425" anchor="t" anchorCtr="0">
            <a:noAutofit/>
          </a:bodyPr>
          <a:lstStyle/>
          <a:p>
            <a:r>
              <a:rPr lang="en-US" sz="1800" b="1" u="sng" dirty="0" smtClean="0">
                <a:solidFill>
                  <a:srgbClr val="FFFF00"/>
                </a:solidFill>
              </a:rPr>
              <a:t>A Peek at the Windows 12 Desktop at Ignite</a:t>
            </a:r>
          </a:p>
          <a:p>
            <a:r>
              <a:rPr lang="en-US" sz="1400" b="1" dirty="0" smtClean="0"/>
              <a:t>A peek of potential </a:t>
            </a:r>
            <a:r>
              <a:rPr lang="en-US" sz="1400" b="1" dirty="0" smtClean="0">
                <a:hlinkClick r:id="rId3" tooltip="(Opens in a new tab)"/>
              </a:rPr>
              <a:t>Windows 12 came at Microsoft Ignite,</a:t>
            </a:r>
            <a:r>
              <a:rPr lang="en-US" sz="1400" b="1" dirty="0" smtClean="0"/>
              <a:t> a conference that</a:t>
            </a:r>
          </a:p>
          <a:p>
            <a:r>
              <a:rPr lang="en-US" sz="1400" b="1" dirty="0" smtClean="0"/>
              <a:t>focuses on the IT community. The company let slip a Windows desktop interface</a:t>
            </a:r>
          </a:p>
          <a:p>
            <a:r>
              <a:rPr lang="en-US" sz="1400" b="1" dirty="0" smtClean="0"/>
              <a:t>with an altered appearance, which many have assumed represents what we’ll see</a:t>
            </a:r>
          </a:p>
          <a:p>
            <a:r>
              <a:rPr lang="en-US" sz="1400" b="1" dirty="0" smtClean="0"/>
              <a:t>in Windows 12.</a:t>
            </a:r>
          </a:p>
          <a:p>
            <a:endParaRPr lang="en-US" sz="1600" dirty="0" smtClean="0"/>
          </a:p>
          <a:p>
            <a:pPr marL="0" lvl="0" indent="0"/>
            <a:r>
              <a:rPr lang="en-US" sz="1600" dirty="0" smtClean="0"/>
              <a:t/>
            </a:r>
            <a:br>
              <a:rPr lang="en-US" sz="1600" dirty="0" smtClean="0"/>
            </a:br>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p:txBody>
      </p:sp>
      <p:pic>
        <p:nvPicPr>
          <p:cNvPr id="9218" name="Picture 2"/>
          <p:cNvPicPr>
            <a:picLocks noChangeAspect="1" noChangeArrowheads="1"/>
          </p:cNvPicPr>
          <p:nvPr/>
        </p:nvPicPr>
        <p:blipFill>
          <a:blip r:embed="rId4"/>
          <a:srcRect/>
          <a:stretch>
            <a:fillRect/>
          </a:stretch>
        </p:blipFill>
        <p:spPr bwMode="auto">
          <a:xfrm>
            <a:off x="1857356" y="1785932"/>
            <a:ext cx="4429156" cy="264320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214282" y="357172"/>
            <a:ext cx="8643998" cy="4000528"/>
          </a:xfrm>
          <a:prstGeom prst="rect">
            <a:avLst/>
          </a:prstGeom>
        </p:spPr>
        <p:txBody>
          <a:bodyPr spcFirstLastPara="1" wrap="square" lIns="91425" tIns="91425" rIns="91425" bIns="91425" anchor="t" anchorCtr="0">
            <a:noAutofit/>
          </a:bodyPr>
          <a:lstStyle/>
          <a:p>
            <a:r>
              <a:rPr lang="en-US" sz="2000" b="1" u="sng" dirty="0" smtClean="0">
                <a:solidFill>
                  <a:srgbClr val="FF0000"/>
                </a:solidFill>
              </a:rPr>
              <a:t>Windows 12 Will Have More Built-In AI</a:t>
            </a:r>
          </a:p>
          <a:p>
            <a:r>
              <a:rPr lang="en-US" sz="1600" b="1" dirty="0" smtClean="0"/>
              <a:t>Windows 11's 23H2 update last October brought powerful new A</a:t>
            </a:r>
          </a:p>
          <a:p>
            <a:r>
              <a:rPr lang="en-US" sz="1600" b="1" dirty="0" smtClean="0"/>
              <a:t>tools in the form of </a:t>
            </a:r>
            <a:r>
              <a:rPr lang="en-US" sz="1600" b="1" dirty="0" smtClean="0">
                <a:hlinkClick r:id="rId3"/>
              </a:rPr>
              <a:t>Windows Copilot</a:t>
            </a:r>
            <a:r>
              <a:rPr lang="en-US" sz="1600" b="1" dirty="0" smtClean="0"/>
              <a:t>. It's already impressive and</a:t>
            </a:r>
          </a:p>
          <a:p>
            <a:r>
              <a:rPr lang="en-US" sz="1600" b="1" dirty="0" smtClean="0"/>
              <a:t>powerful, though it could stand to have more abilities to actually</a:t>
            </a:r>
          </a:p>
          <a:p>
            <a:r>
              <a:rPr lang="en-US" sz="1600" b="1" dirty="0" smtClean="0"/>
              <a:t>control your PC. These kind of user-facing predictive and</a:t>
            </a:r>
          </a:p>
          <a:p>
            <a:r>
              <a:rPr lang="en-US" sz="1600" b="1" dirty="0" smtClean="0"/>
              <a:t>assistive tools should only get stronger in Windows 12. AI</a:t>
            </a:r>
          </a:p>
          <a:p>
            <a:r>
              <a:rPr lang="en-US" sz="1600" b="1" dirty="0" smtClean="0"/>
              <a:t>technology can also improve back-end things like code stability and</a:t>
            </a:r>
          </a:p>
          <a:p>
            <a:r>
              <a:rPr lang="en-US" sz="1600" b="1" dirty="0" smtClean="0"/>
              <a:t>update delivery.</a:t>
            </a:r>
          </a:p>
          <a:p>
            <a:endParaRPr lang="en-US" sz="1600" b="1" dirty="0" smtClean="0"/>
          </a:p>
          <a:p>
            <a:r>
              <a:rPr lang="en-US" sz="1600" b="1" dirty="0" smtClean="0"/>
              <a:t>Prior to Copilot, Windows' Search panel and the default Edge web</a:t>
            </a:r>
          </a:p>
          <a:p>
            <a:r>
              <a:rPr lang="en-US" sz="1600" b="1" dirty="0" smtClean="0"/>
              <a:t>browser included the new and conversational search powered by AI. </a:t>
            </a:r>
          </a:p>
          <a:p>
            <a:r>
              <a:rPr lang="en-US" sz="1600" b="1" dirty="0" smtClean="0"/>
              <a:t>A recent Windows Insider blog post mentioned a Recommended section</a:t>
            </a:r>
          </a:p>
          <a:p>
            <a:r>
              <a:rPr lang="en-US" sz="1600" b="1" dirty="0" smtClean="0"/>
              <a:t>in File Explorer that suggests files and folders you’re likely to</a:t>
            </a:r>
          </a:p>
          <a:p>
            <a:r>
              <a:rPr lang="en-US" sz="1600" b="1" dirty="0" smtClean="0"/>
              <a:t>want to open. The feature is noted as being for users signed in to</a:t>
            </a:r>
          </a:p>
          <a:p>
            <a:r>
              <a:rPr lang="en-US" sz="1600" b="1" dirty="0" smtClean="0"/>
              <a:t>Active Directory accounts, but I could see it coming to anyone with</a:t>
            </a:r>
          </a:p>
          <a:p>
            <a:r>
              <a:rPr lang="en-US" sz="1600" b="1" dirty="0" smtClean="0"/>
              <a:t>a </a:t>
            </a:r>
            <a:r>
              <a:rPr lang="en-US" sz="1600" b="1" dirty="0" err="1" smtClean="0">
                <a:hlinkClick r:id="rId4"/>
              </a:rPr>
              <a:t>OneDrive</a:t>
            </a:r>
            <a:r>
              <a:rPr lang="en-US" sz="1600" b="1" dirty="0" smtClean="0"/>
              <a:t> login.</a:t>
            </a:r>
          </a:p>
          <a:p>
            <a:pPr marL="0" lvl="0" indent="0"/>
            <a:r>
              <a:rPr lang="en-US" sz="1600" dirty="0" smtClean="0"/>
              <a:t/>
            </a:r>
            <a:br>
              <a:rPr lang="en-US" sz="1600" dirty="0" smtClean="0"/>
            </a:br>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428610"/>
            <a:ext cx="8215370" cy="572700"/>
          </a:xfrm>
          <a:prstGeom prst="rect">
            <a:avLst/>
          </a:prstGeom>
        </p:spPr>
        <p:txBody>
          <a:bodyPr spcFirstLastPara="1" wrap="square" lIns="91425" tIns="91425" rIns="91425" bIns="91425" anchor="t" anchorCtr="0">
            <a:noAutofit/>
          </a:bodyPr>
          <a:lstStyle/>
          <a:p>
            <a:pPr lvl="0"/>
            <a:r>
              <a:rPr lang="en-IN" sz="2800" dirty="0" smtClean="0">
                <a:solidFill>
                  <a:srgbClr val="FFFF00"/>
                </a:solidFill>
              </a:rPr>
              <a:t>&lt;/</a:t>
            </a:r>
            <a:r>
              <a:rPr lang="en-IN" sz="2800" u="sng" dirty="0" smtClean="0">
                <a:solidFill>
                  <a:srgbClr val="FF0000"/>
                </a:solidFill>
              </a:rPr>
              <a:t>Sum Up</a:t>
            </a:r>
            <a:r>
              <a:rPr lang="en-IN" sz="2800" dirty="0" smtClean="0">
                <a:solidFill>
                  <a:srgbClr val="FFFF00"/>
                </a:solidFill>
              </a:rPr>
              <a:t>/&gt;</a:t>
            </a:r>
            <a:endParaRPr sz="2800">
              <a:solidFill>
                <a:srgbClr val="FFFF00"/>
              </a:solidFill>
            </a:endParaRPr>
          </a:p>
        </p:txBody>
      </p:sp>
      <p:sp>
        <p:nvSpPr>
          <p:cNvPr id="309" name="Google Shape;309;p34"/>
          <p:cNvSpPr txBox="1">
            <a:spLocks noGrp="1"/>
          </p:cNvSpPr>
          <p:nvPr>
            <p:ph type="subTitle" idx="1"/>
          </p:nvPr>
        </p:nvSpPr>
        <p:spPr>
          <a:xfrm>
            <a:off x="571472" y="1000114"/>
            <a:ext cx="8215370" cy="3500462"/>
          </a:xfrm>
          <a:prstGeom prst="rect">
            <a:avLst/>
          </a:prstGeom>
        </p:spPr>
        <p:txBody>
          <a:bodyPr spcFirstLastPara="1" wrap="square" lIns="91425" tIns="91425" rIns="91425" bIns="91425" anchor="t" anchorCtr="0">
            <a:noAutofit/>
          </a:bodyPr>
          <a:lstStyle/>
          <a:p>
            <a:pPr marL="0" lvl="0" indent="0"/>
            <a:r>
              <a:rPr lang="en-IN" sz="1600" b="1" dirty="0" smtClean="0"/>
              <a:t>Therefore to sum up,</a:t>
            </a:r>
            <a:endParaRPr lang="en-US" sz="1600" b="1" dirty="0" smtClean="0"/>
          </a:p>
          <a:p>
            <a:pPr marL="0" lvl="0" indent="0"/>
            <a:r>
              <a:rPr lang="en-US" sz="1600" b="1" dirty="0" smtClean="0"/>
              <a:t>Windows, crafted by Microsoft, stands as a ubiquitous operating system celebrated for its intuitive interface, expansive hardware compatibility, and diverse software ecosystem. It boasts essential features like Windows Defender for security, </a:t>
            </a:r>
            <a:r>
              <a:rPr lang="en-US" sz="1600" b="1" dirty="0" err="1" smtClean="0"/>
              <a:t>Cortana</a:t>
            </a:r>
            <a:r>
              <a:rPr lang="en-US" sz="1600" b="1" dirty="0" smtClean="0"/>
              <a:t> for assistance, and DirectX for multimedia enhancements. Catering to a spectrum of needs, from personal to enterprise use, Windows continually evolves with regular updates. Its enduring presence underscores its status as a cornerstone of modern computing, empowering users globally with innovation and reliability. </a:t>
            </a:r>
            <a:r>
              <a:rPr lang="en-US" sz="1600" dirty="0" smtClean="0"/>
              <a:t/>
            </a:r>
            <a:br>
              <a:rPr lang="en-US" sz="1600" dirty="0" smtClean="0"/>
            </a:br>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a:p>
            <a:pPr marL="0" lvl="0" indent="0"/>
            <a:endParaRPr lang="en-IN" sz="1600" b="1" u="sng" dirty="0" smtClean="0">
              <a:solidFill>
                <a:schemeClr val="tx2"/>
              </a:solidFill>
              <a:latin typeface="Source Code Pro" charset="0"/>
              <a:ea typeface="Source Code Pro"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428610"/>
            <a:ext cx="8215370" cy="572700"/>
          </a:xfrm>
          <a:prstGeom prst="rect">
            <a:avLst/>
          </a:prstGeom>
        </p:spPr>
        <p:txBody>
          <a:bodyPr spcFirstLastPara="1" wrap="square" lIns="91425" tIns="91425" rIns="91425" bIns="91425" anchor="t" anchorCtr="0">
            <a:noAutofit/>
          </a:bodyPr>
          <a:lstStyle/>
          <a:p>
            <a:pPr lvl="0"/>
            <a:r>
              <a:rPr lang="en-IN" sz="2800" dirty="0" smtClean="0">
                <a:solidFill>
                  <a:srgbClr val="FFFF00"/>
                </a:solidFill>
              </a:rPr>
              <a:t>&lt;/</a:t>
            </a:r>
            <a:r>
              <a:rPr lang="en-IN" sz="2800" u="sng" dirty="0" smtClean="0">
                <a:solidFill>
                  <a:srgbClr val="FF0000"/>
                </a:solidFill>
              </a:rPr>
              <a:t>Sources</a:t>
            </a:r>
            <a:r>
              <a:rPr lang="en-IN" sz="2800" dirty="0" smtClean="0">
                <a:solidFill>
                  <a:srgbClr val="FFFF00"/>
                </a:solidFill>
              </a:rPr>
              <a:t>/&gt;</a:t>
            </a:r>
            <a:endParaRPr sz="2800">
              <a:solidFill>
                <a:srgbClr val="FFFF00"/>
              </a:solidFill>
            </a:endParaRPr>
          </a:p>
        </p:txBody>
      </p:sp>
      <p:sp>
        <p:nvSpPr>
          <p:cNvPr id="309" name="Google Shape;309;p34"/>
          <p:cNvSpPr txBox="1">
            <a:spLocks noGrp="1"/>
          </p:cNvSpPr>
          <p:nvPr>
            <p:ph type="subTitle" idx="1"/>
          </p:nvPr>
        </p:nvSpPr>
        <p:spPr>
          <a:xfrm>
            <a:off x="571472" y="1000114"/>
            <a:ext cx="8001056" cy="3500462"/>
          </a:xfrm>
          <a:prstGeom prst="rect">
            <a:avLst/>
          </a:prstGeom>
        </p:spPr>
        <p:txBody>
          <a:bodyPr spcFirstLastPara="1" wrap="square" lIns="91425" tIns="91425" rIns="91425" bIns="91425" anchor="t" anchorCtr="0">
            <a:noAutofit/>
          </a:bodyPr>
          <a:lstStyle/>
          <a:p>
            <a:pPr marL="0" lvl="0" indent="0"/>
            <a:r>
              <a:rPr lang="en-IN" sz="1600" b="1" dirty="0" smtClean="0">
                <a:solidFill>
                  <a:srgbClr val="FF0000"/>
                </a:solidFill>
                <a:latin typeface="Source Code Pro" charset="0"/>
                <a:ea typeface="Source Code Pro" charset="0"/>
              </a:rPr>
              <a:t>1)</a:t>
            </a:r>
            <a:r>
              <a:rPr lang="en-IN" sz="1600" b="1" dirty="0" smtClean="0">
                <a:solidFill>
                  <a:schemeClr val="accent4"/>
                </a:solidFill>
                <a:latin typeface="Source Code Pro" charset="0"/>
                <a:ea typeface="Source Code Pro" charset="0"/>
              </a:rPr>
              <a:t>Geeks for geeks</a:t>
            </a:r>
          </a:p>
          <a:p>
            <a:pPr marL="0" lvl="0" indent="0"/>
            <a:r>
              <a:rPr lang="en-IN" sz="1600" b="1" dirty="0" smtClean="0">
                <a:solidFill>
                  <a:srgbClr val="FF0000"/>
                </a:solidFill>
                <a:latin typeface="Source Code Pro" charset="0"/>
                <a:ea typeface="Source Code Pro" charset="0"/>
              </a:rPr>
              <a:t>2)</a:t>
            </a:r>
            <a:r>
              <a:rPr lang="en-IN" sz="1600" b="1" dirty="0" smtClean="0">
                <a:solidFill>
                  <a:schemeClr val="accent4"/>
                </a:solidFill>
                <a:latin typeface="Source Code Pro" charset="0"/>
                <a:ea typeface="Source Code Pro" charset="0"/>
              </a:rPr>
              <a:t>Tutorials point</a:t>
            </a:r>
          </a:p>
          <a:p>
            <a:pPr marL="0" lvl="0" indent="0"/>
            <a:r>
              <a:rPr lang="en-IN" sz="1600" b="1" dirty="0" smtClean="0">
                <a:solidFill>
                  <a:srgbClr val="FF0000"/>
                </a:solidFill>
                <a:latin typeface="Source Code Pro" charset="0"/>
                <a:ea typeface="Source Code Pro" charset="0"/>
              </a:rPr>
              <a:t>3)</a:t>
            </a:r>
            <a:r>
              <a:rPr lang="en-IN" sz="1600" b="1" dirty="0" err="1" smtClean="0">
                <a:solidFill>
                  <a:schemeClr val="accent4"/>
                </a:solidFill>
                <a:latin typeface="Source Code Pro" charset="0"/>
                <a:ea typeface="Source Code Pro" charset="0"/>
              </a:rPr>
              <a:t>Linkedin</a:t>
            </a:r>
            <a:endParaRPr lang="en-IN" sz="1600" b="1" dirty="0" smtClean="0">
              <a:solidFill>
                <a:schemeClr val="accent4"/>
              </a:solidFill>
              <a:latin typeface="Source Code Pro" charset="0"/>
              <a:ea typeface="Source Code Pro" charset="0"/>
            </a:endParaRPr>
          </a:p>
          <a:p>
            <a:pPr marL="0" lvl="0" indent="0"/>
            <a:r>
              <a:rPr lang="en-IN" sz="1600" b="1" dirty="0" smtClean="0">
                <a:solidFill>
                  <a:srgbClr val="FF0000"/>
                </a:solidFill>
                <a:latin typeface="Source Code Pro" charset="0"/>
                <a:ea typeface="Source Code Pro" charset="0"/>
              </a:rPr>
              <a:t>4)</a:t>
            </a:r>
            <a:r>
              <a:rPr lang="en-IN" sz="1600" b="1" dirty="0" smtClean="0">
                <a:solidFill>
                  <a:schemeClr val="accent4"/>
                </a:solidFill>
                <a:latin typeface="Source Code Pro" charset="0"/>
                <a:ea typeface="Source Code Pro" charset="0"/>
              </a:rPr>
              <a:t>Fox news</a:t>
            </a:r>
          </a:p>
          <a:p>
            <a:pPr marL="0" lvl="0" indent="0"/>
            <a:r>
              <a:rPr lang="en-IN" sz="1600" b="1" dirty="0" smtClean="0">
                <a:solidFill>
                  <a:srgbClr val="FF0000"/>
                </a:solidFill>
                <a:latin typeface="Source Code Pro" charset="0"/>
                <a:ea typeface="Source Code Pro" charset="0"/>
              </a:rPr>
              <a:t>5)</a:t>
            </a:r>
            <a:r>
              <a:rPr lang="en-IN" sz="1600" b="1" dirty="0" err="1" smtClean="0">
                <a:solidFill>
                  <a:schemeClr val="accent4"/>
                </a:solidFill>
                <a:latin typeface="Source Code Pro" charset="0"/>
                <a:ea typeface="Source Code Pro" charset="0"/>
              </a:rPr>
              <a:t>Byjus</a:t>
            </a:r>
            <a:endParaRPr lang="en-IN" sz="1600" b="1" dirty="0" smtClean="0">
              <a:solidFill>
                <a:schemeClr val="accent4"/>
              </a:solidFill>
              <a:latin typeface="Source Code Pro" charset="0"/>
              <a:ea typeface="Source Code Pro" charset="0"/>
            </a:endParaRPr>
          </a:p>
          <a:p>
            <a:pPr marL="0" lvl="0" indent="0"/>
            <a:r>
              <a:rPr lang="en-IN" sz="1600" b="1" dirty="0" smtClean="0">
                <a:solidFill>
                  <a:srgbClr val="FF0000"/>
                </a:solidFill>
                <a:latin typeface="Source Code Pro" charset="0"/>
                <a:ea typeface="Source Code Pro" charset="0"/>
              </a:rPr>
              <a:t>6)</a:t>
            </a:r>
            <a:r>
              <a:rPr lang="en-IN" sz="1600" b="1" dirty="0" err="1" smtClean="0">
                <a:solidFill>
                  <a:schemeClr val="accent4"/>
                </a:solidFill>
                <a:latin typeface="Source Code Pro" charset="0"/>
                <a:ea typeface="Source Code Pro" charset="0"/>
              </a:rPr>
              <a:t>learn.Microsoft</a:t>
            </a:r>
            <a:endParaRPr lang="en-IN" sz="1600" b="1" dirty="0" smtClean="0">
              <a:solidFill>
                <a:schemeClr val="accent4"/>
              </a:solidFill>
              <a:latin typeface="Source Code Pro" charset="0"/>
              <a:ea typeface="Source Code Pro" charset="0"/>
            </a:endParaRPr>
          </a:p>
          <a:p>
            <a:pPr marL="0" lvl="0" indent="0"/>
            <a:r>
              <a:rPr lang="en-IN" sz="1600" b="1" dirty="0" smtClean="0">
                <a:solidFill>
                  <a:srgbClr val="FF0000"/>
                </a:solidFill>
                <a:latin typeface="Source Code Pro" charset="0"/>
                <a:ea typeface="Source Code Pro" charset="0"/>
              </a:rPr>
              <a:t>7)</a:t>
            </a:r>
            <a:r>
              <a:rPr lang="en-IN" sz="1600" b="1" dirty="0" smtClean="0">
                <a:solidFill>
                  <a:schemeClr val="accent4"/>
                </a:solidFill>
                <a:latin typeface="Source Code Pro" charset="0"/>
                <a:ea typeface="Source Code Pro" charset="0"/>
              </a:rPr>
              <a:t>Introduction to Windows </a:t>
            </a:r>
          </a:p>
          <a:p>
            <a:pPr marL="0" lvl="0" indent="0"/>
            <a:r>
              <a:rPr lang="en-IN" sz="1600" b="1" dirty="0" smtClean="0">
                <a:solidFill>
                  <a:srgbClr val="FF0000"/>
                </a:solidFill>
                <a:latin typeface="Source Code Pro" charset="0"/>
                <a:ea typeface="Source Code Pro" charset="0"/>
              </a:rPr>
              <a:t>8)</a:t>
            </a:r>
            <a:r>
              <a:rPr lang="en-IN" sz="1600" b="1" dirty="0" smtClean="0">
                <a:solidFill>
                  <a:schemeClr val="accent4"/>
                </a:solidFill>
                <a:latin typeface="Source Code Pro" charset="0"/>
                <a:ea typeface="Source Code Pro" charset="0"/>
              </a:rPr>
              <a:t>Various articles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428596" y="428610"/>
            <a:ext cx="8215370" cy="572700"/>
          </a:xfrm>
          <a:prstGeom prst="rect">
            <a:avLst/>
          </a:prstGeom>
        </p:spPr>
        <p:txBody>
          <a:bodyPr spcFirstLastPara="1" wrap="square" lIns="91425" tIns="91425" rIns="91425" bIns="91425" anchor="t" anchorCtr="0">
            <a:noAutofit/>
          </a:bodyPr>
          <a:lstStyle/>
          <a:p>
            <a:pPr lvl="0"/>
            <a:r>
              <a:rPr lang="en-IN" sz="2800" dirty="0" smtClean="0">
                <a:solidFill>
                  <a:srgbClr val="FFFF00"/>
                </a:solidFill>
              </a:rPr>
              <a:t>&lt;/</a:t>
            </a:r>
            <a:r>
              <a:rPr lang="en-IN" sz="2800" u="sng" dirty="0" smtClean="0">
                <a:solidFill>
                  <a:srgbClr val="FF0000"/>
                </a:solidFill>
              </a:rPr>
              <a:t>Software/ Resources used</a:t>
            </a:r>
            <a:r>
              <a:rPr lang="en-IN" sz="2800" dirty="0" smtClean="0">
                <a:solidFill>
                  <a:srgbClr val="FFFF00"/>
                </a:solidFill>
              </a:rPr>
              <a:t>/&gt;</a:t>
            </a:r>
            <a:endParaRPr sz="2800">
              <a:solidFill>
                <a:srgbClr val="FFFF00"/>
              </a:solidFill>
            </a:endParaRPr>
          </a:p>
        </p:txBody>
      </p:sp>
      <p:sp>
        <p:nvSpPr>
          <p:cNvPr id="309" name="Google Shape;309;p34"/>
          <p:cNvSpPr txBox="1">
            <a:spLocks noGrp="1"/>
          </p:cNvSpPr>
          <p:nvPr>
            <p:ph type="subTitle" idx="1"/>
          </p:nvPr>
        </p:nvSpPr>
        <p:spPr>
          <a:xfrm>
            <a:off x="571472" y="1000114"/>
            <a:ext cx="8001056" cy="3500462"/>
          </a:xfrm>
          <a:prstGeom prst="rect">
            <a:avLst/>
          </a:prstGeom>
        </p:spPr>
        <p:txBody>
          <a:bodyPr spcFirstLastPara="1" wrap="square" lIns="91425" tIns="91425" rIns="91425" bIns="91425" anchor="t" anchorCtr="0">
            <a:noAutofit/>
          </a:bodyPr>
          <a:lstStyle/>
          <a:p>
            <a:pPr marL="342900" lvl="0" indent="-342900"/>
            <a:r>
              <a:rPr lang="en-IN" sz="1600" b="1" dirty="0" smtClean="0">
                <a:solidFill>
                  <a:srgbClr val="FF0000"/>
                </a:solidFill>
                <a:latin typeface="Source Code Pro" charset="0"/>
                <a:ea typeface="Source Code Pro" charset="0"/>
              </a:rPr>
              <a:t>1)</a:t>
            </a:r>
            <a:r>
              <a:rPr lang="en-IN" sz="1600" b="1" dirty="0" err="1" smtClean="0">
                <a:solidFill>
                  <a:schemeClr val="tx1"/>
                </a:solidFill>
                <a:latin typeface="Source Code Pro" charset="0"/>
                <a:ea typeface="Source Code Pro" charset="0"/>
              </a:rPr>
              <a:t>Slidesgo</a:t>
            </a:r>
            <a:endParaRPr lang="en-IN" sz="1600" b="1" dirty="0" smtClean="0">
              <a:solidFill>
                <a:schemeClr val="tx1"/>
              </a:solidFill>
              <a:latin typeface="Source Code Pro" charset="0"/>
              <a:ea typeface="Source Code Pro" charset="0"/>
            </a:endParaRPr>
          </a:p>
          <a:p>
            <a:pPr marL="342900" lvl="0" indent="-342900"/>
            <a:r>
              <a:rPr lang="en-IN" sz="1600" b="1" dirty="0" smtClean="0">
                <a:solidFill>
                  <a:srgbClr val="FF0000"/>
                </a:solidFill>
                <a:latin typeface="Source Code Pro" charset="0"/>
                <a:ea typeface="Source Code Pro" charset="0"/>
              </a:rPr>
              <a:t>2)</a:t>
            </a:r>
            <a:r>
              <a:rPr lang="en-IN" sz="1600" b="1" dirty="0" smtClean="0">
                <a:solidFill>
                  <a:schemeClr val="tx1"/>
                </a:solidFill>
                <a:latin typeface="Source Code Pro" charset="0"/>
                <a:ea typeface="Source Code Pro" charset="0"/>
              </a:rPr>
              <a:t>Vs code</a:t>
            </a:r>
          </a:p>
          <a:p>
            <a:pPr marL="342900" lvl="0" indent="-342900"/>
            <a:r>
              <a:rPr lang="en-IN" sz="1600" b="1" dirty="0" smtClean="0">
                <a:solidFill>
                  <a:srgbClr val="FF0000"/>
                </a:solidFill>
                <a:latin typeface="Source Code Pro" charset="0"/>
                <a:ea typeface="Source Code Pro" charset="0"/>
              </a:rPr>
              <a:t>3)</a:t>
            </a:r>
            <a:r>
              <a:rPr lang="en-IN" sz="1600" b="1" dirty="0" smtClean="0">
                <a:solidFill>
                  <a:schemeClr val="tx1"/>
                </a:solidFill>
                <a:latin typeface="Source Code Pro" charset="0"/>
                <a:ea typeface="Source Code Pro" charset="0"/>
              </a:rPr>
              <a:t>Microsoft office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18" y="1714494"/>
            <a:ext cx="6527246" cy="825600"/>
          </a:xfrm>
        </p:spPr>
        <p:txBody>
          <a:bodyPr/>
          <a:lstStyle/>
          <a:p>
            <a:r>
              <a:rPr lang="en-IN" sz="8800" b="1" u="sng" dirty="0" smtClean="0">
                <a:solidFill>
                  <a:srgbClr val="FF0000"/>
                </a:solidFill>
              </a:rPr>
              <a:t>Thank</a:t>
            </a:r>
            <a:r>
              <a:rPr lang="en-IN" sz="8800" b="1" u="sng" dirty="0" smtClean="0"/>
              <a:t> </a:t>
            </a:r>
            <a:r>
              <a:rPr lang="en-IN" sz="8800" b="1" u="sng" dirty="0" smtClean="0">
                <a:solidFill>
                  <a:srgbClr val="FFFF00"/>
                </a:solidFill>
              </a:rPr>
              <a:t>you</a:t>
            </a:r>
            <a:endParaRPr lang="en-US" sz="8800" b="1" u="sng" dirty="0">
              <a:solidFill>
                <a:srgbClr val="FFFF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4"/>
          <p:cNvSpPr txBox="1">
            <a:spLocks noGrp="1"/>
          </p:cNvSpPr>
          <p:nvPr>
            <p:ph type="subTitle" idx="1"/>
          </p:nvPr>
        </p:nvSpPr>
        <p:spPr>
          <a:xfrm>
            <a:off x="428596" y="428610"/>
            <a:ext cx="8001056" cy="3929090"/>
          </a:xfrm>
          <a:prstGeom prst="rect">
            <a:avLst/>
          </a:prstGeom>
        </p:spPr>
        <p:txBody>
          <a:bodyPr spcFirstLastPara="1" wrap="square" lIns="91425" tIns="91425" rIns="91425" bIns="91425" anchor="t" anchorCtr="0">
            <a:noAutofit/>
          </a:bodyPr>
          <a:lstStyle/>
          <a:p>
            <a:r>
              <a:rPr lang="en-US" sz="1400" b="1" u="sng" dirty="0" smtClean="0">
                <a:solidFill>
                  <a:srgbClr val="FFFF00"/>
                </a:solidFill>
              </a:rPr>
              <a:t>2) Windows 2.0</a:t>
            </a:r>
          </a:p>
          <a:p>
            <a:r>
              <a:rPr lang="en-US" sz="1400" b="1" dirty="0" smtClean="0">
                <a:solidFill>
                  <a:srgbClr val="FF0000"/>
                </a:solidFill>
              </a:rPr>
              <a:t>a)</a:t>
            </a:r>
            <a:r>
              <a:rPr lang="en-US" sz="1400" b="1" dirty="0" smtClean="0"/>
              <a:t>It was released on December 9, 1987</a:t>
            </a:r>
          </a:p>
          <a:p>
            <a:r>
              <a:rPr lang="en-US" sz="1400" b="1" dirty="0" smtClean="0">
                <a:solidFill>
                  <a:srgbClr val="FF0000"/>
                </a:solidFill>
              </a:rPr>
              <a:t>b)</a:t>
            </a:r>
            <a:r>
              <a:rPr lang="en-US" sz="1400" b="1" dirty="0" smtClean="0"/>
              <a:t>16-bit Graphic User Interface (GUI) based operating environment</a:t>
            </a:r>
          </a:p>
          <a:p>
            <a:r>
              <a:rPr lang="en-US" sz="1400" b="1" dirty="0" smtClean="0">
                <a:solidFill>
                  <a:srgbClr val="FF0000"/>
                </a:solidFill>
              </a:rPr>
              <a:t>c)</a:t>
            </a:r>
            <a:r>
              <a:rPr lang="en-US" sz="1400" b="1" dirty="0" smtClean="0"/>
              <a:t>Introduced Control Panel, and the first version of MS Word and Excel</a:t>
            </a:r>
          </a:p>
          <a:p>
            <a:r>
              <a:rPr lang="en-US" sz="1400" b="1" dirty="0" smtClean="0">
                <a:solidFill>
                  <a:srgbClr val="FF0000"/>
                </a:solidFill>
              </a:rPr>
              <a:t>d)</a:t>
            </a:r>
            <a:r>
              <a:rPr lang="en-US" sz="1400" b="1" dirty="0" smtClean="0"/>
              <a:t>Unlike Windows 1.0, it had the capacity to allow applications to overlap each other</a:t>
            </a:r>
          </a:p>
          <a:p>
            <a:r>
              <a:rPr lang="en-US" sz="1400" b="1" dirty="0" smtClean="0">
                <a:solidFill>
                  <a:srgbClr val="FF0000"/>
                </a:solidFill>
              </a:rPr>
              <a:t>e)</a:t>
            </a:r>
            <a:r>
              <a:rPr lang="en-US" sz="1400" b="1" dirty="0" smtClean="0"/>
              <a:t>It was also the last Windows OS which did not require a hard disk</a:t>
            </a:r>
          </a:p>
          <a:p>
            <a:r>
              <a:rPr lang="en-US" sz="1400" b="1" dirty="0" smtClean="0">
                <a:solidFill>
                  <a:srgbClr val="FF0000"/>
                </a:solidFill>
              </a:rPr>
              <a:t>f)</a:t>
            </a:r>
            <a:r>
              <a:rPr lang="en-US" sz="1400" b="1" dirty="0" smtClean="0"/>
              <a:t>Hardware played an important role</a:t>
            </a:r>
          </a:p>
          <a:p>
            <a:endParaRPr lang="en-US" sz="1400" b="1" dirty="0" smtClean="0"/>
          </a:p>
          <a:p>
            <a:endParaRPr lang="en-US" sz="1400" b="1" dirty="0" smtClean="0"/>
          </a:p>
          <a:p>
            <a:r>
              <a:rPr lang="en-US" sz="1400" b="1" u="sng" dirty="0" smtClean="0">
                <a:solidFill>
                  <a:srgbClr val="FFFF00"/>
                </a:solidFill>
              </a:rPr>
              <a:t>3) Windows 3.0</a:t>
            </a:r>
          </a:p>
          <a:p>
            <a:r>
              <a:rPr lang="en-US" sz="1400" b="1" dirty="0" smtClean="0">
                <a:solidFill>
                  <a:srgbClr val="FF0000"/>
                </a:solidFill>
              </a:rPr>
              <a:t>a)</a:t>
            </a:r>
            <a:r>
              <a:rPr lang="en-US" sz="1400" b="1" dirty="0" smtClean="0"/>
              <a:t>It was released in 1990</a:t>
            </a:r>
          </a:p>
          <a:p>
            <a:r>
              <a:rPr lang="en-US" sz="1400" b="1" dirty="0" smtClean="0">
                <a:solidFill>
                  <a:srgbClr val="FF0000"/>
                </a:solidFill>
              </a:rPr>
              <a:t>b)</a:t>
            </a:r>
            <a:r>
              <a:rPr lang="en-US" sz="1400" b="1" dirty="0" smtClean="0"/>
              <a:t>It was better at multitasking</a:t>
            </a:r>
          </a:p>
          <a:p>
            <a:r>
              <a:rPr lang="en-US" sz="1400" b="1" dirty="0" smtClean="0">
                <a:solidFill>
                  <a:srgbClr val="FF0000"/>
                </a:solidFill>
              </a:rPr>
              <a:t>c)</a:t>
            </a:r>
            <a:r>
              <a:rPr lang="en-US" sz="1400" b="1" dirty="0" smtClean="0"/>
              <a:t>Used 8086 microprocessors</a:t>
            </a:r>
          </a:p>
          <a:p>
            <a:r>
              <a:rPr lang="en-US" sz="1400" b="1" dirty="0" smtClean="0">
                <a:solidFill>
                  <a:srgbClr val="FF0000"/>
                </a:solidFill>
              </a:rPr>
              <a:t>d)</a:t>
            </a:r>
            <a:r>
              <a:rPr lang="en-US" sz="1400" b="1" dirty="0" smtClean="0"/>
              <a:t>It has both, conventional and extendable memory</a:t>
            </a:r>
          </a:p>
          <a:p>
            <a:r>
              <a:rPr lang="en-US" sz="1400" b="1" dirty="0" smtClean="0">
                <a:solidFill>
                  <a:srgbClr val="FF0000"/>
                </a:solidFill>
              </a:rPr>
              <a:t>e)</a:t>
            </a:r>
            <a:r>
              <a:rPr lang="en-US" sz="1400" b="1" dirty="0" smtClean="0"/>
              <a:t>First version of Windows to gather critical appreciation</a:t>
            </a:r>
          </a:p>
          <a:p>
            <a:r>
              <a:rPr lang="en-US" sz="1400" b="1" dirty="0" smtClean="0">
                <a:solidFill>
                  <a:srgbClr val="FF0000"/>
                </a:solidFill>
              </a:rPr>
              <a:t>f)</a:t>
            </a:r>
            <a:r>
              <a:rPr lang="en-US" sz="1400" b="1" dirty="0" smtClean="0"/>
              <a:t>Better memory/ storage</a:t>
            </a:r>
            <a:endParaRPr lang="en-US" sz="14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2186</TotalTime>
  <Words>6213</Words>
  <PresentationFormat>On-screen Show (16:9)</PresentationFormat>
  <Paragraphs>884</Paragraphs>
  <Slides>88</Slides>
  <Notes>77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Quantico</vt:lpstr>
      <vt:lpstr>Source Code Pro</vt:lpstr>
      <vt:lpstr>Nunito Light</vt:lpstr>
      <vt:lpstr>Denk One</vt:lpstr>
      <vt:lpstr>Fira Sans Extra Condensed</vt:lpstr>
      <vt:lpstr>New Operating System Design Pitch Deck by Slidesgo</vt:lpstr>
      <vt:lpstr>OSphere: Exploring the Windows Universe  \</vt:lpstr>
      <vt:lpstr>&lt;/Aim of the project/&gt;</vt:lpstr>
      <vt:lpstr>Introduction</vt:lpstr>
      <vt:lpstr>&lt;/Introduction/&gt; </vt:lpstr>
      <vt:lpstr>&lt;/What is Windows?/&gt;</vt:lpstr>
      <vt:lpstr>Slide 6</vt:lpstr>
      <vt:lpstr>&lt;/Evolution of Windows/&gt;</vt:lpstr>
      <vt:lpstr>Slide 8</vt:lpstr>
      <vt:lpstr>Slide 9</vt:lpstr>
      <vt:lpstr>Slide 10</vt:lpstr>
      <vt:lpstr>&lt;/Windows NT/&gt;</vt:lpstr>
      <vt:lpstr>Slide 12</vt:lpstr>
      <vt:lpstr>Slide 13</vt:lpstr>
      <vt:lpstr>Slide 14</vt:lpstr>
      <vt:lpstr>&lt;/Various Windows Servers/&gt;</vt:lpstr>
      <vt:lpstr>&lt;/Various commands on Windows/&gt;</vt:lpstr>
      <vt:lpstr>Slide 17</vt:lpstr>
      <vt:lpstr>&lt;/Working/&gt;</vt:lpstr>
      <vt:lpstr>&lt;/Architecture of Windows/&gt;</vt:lpstr>
      <vt:lpstr>Slide 20</vt:lpstr>
      <vt:lpstr>Slide 21</vt:lpstr>
      <vt:lpstr>Slide 22</vt:lpstr>
      <vt:lpstr>Slide 23</vt:lpstr>
      <vt:lpstr>Slide 24</vt:lpstr>
      <vt:lpstr>Slide 25</vt:lpstr>
      <vt:lpstr>&lt;/Process Synchronisation/&gt;</vt:lpstr>
      <vt:lpstr>Slide 27</vt:lpstr>
      <vt:lpstr>Slide 28</vt:lpstr>
      <vt:lpstr>Slide 29</vt:lpstr>
      <vt:lpstr>Slide 30</vt:lpstr>
      <vt:lpstr>Slide 31</vt:lpstr>
      <vt:lpstr>Slide 32</vt:lpstr>
      <vt:lpstr>Slide 33</vt:lpstr>
      <vt:lpstr>Slide 34</vt:lpstr>
      <vt:lpstr>Slide 35</vt:lpstr>
      <vt:lpstr>&lt;/Deadlock Handling in Windows/&gt;</vt:lpstr>
      <vt:lpstr>Slide 37</vt:lpstr>
      <vt:lpstr>Slide 38</vt:lpstr>
      <vt:lpstr>Slide 39</vt:lpstr>
      <vt:lpstr>&lt;/Memory management/&gt;</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&lt;/File Management/&gt;</vt:lpstr>
      <vt:lpstr>Slide 57</vt:lpstr>
      <vt:lpstr>Slide 58</vt:lpstr>
      <vt:lpstr>Slide 59</vt:lpstr>
      <vt:lpstr>Slide 60</vt:lpstr>
      <vt:lpstr>Slide 61</vt:lpstr>
      <vt:lpstr>Slide 62</vt:lpstr>
      <vt:lpstr>Slide 63</vt:lpstr>
      <vt:lpstr>In Windows</vt:lpstr>
      <vt:lpstr>Slide 65</vt:lpstr>
      <vt:lpstr>Slide 66</vt:lpstr>
      <vt:lpstr>&lt;/Security/&gt;</vt:lpstr>
      <vt:lpstr>&lt;/Security and Protection/&gt;</vt:lpstr>
      <vt:lpstr>Slide 69</vt:lpstr>
      <vt:lpstr>Slide 70</vt:lpstr>
      <vt:lpstr>Slide 71</vt:lpstr>
      <vt:lpstr>Slide 72</vt:lpstr>
      <vt:lpstr>Slide 73</vt:lpstr>
      <vt:lpstr>&lt;/Why Windows is so vulnerable to malware /&gt;</vt:lpstr>
      <vt:lpstr>Slide 75</vt:lpstr>
      <vt:lpstr>&lt;/Features/&gt;</vt:lpstr>
      <vt:lpstr>&lt;/Features explicit to Windows/&gt;</vt:lpstr>
      <vt:lpstr>Slide 78</vt:lpstr>
      <vt:lpstr>&lt;/How Windows captured the world/&gt;</vt:lpstr>
      <vt:lpstr>Slide 80</vt:lpstr>
      <vt:lpstr>&lt;/Conclusion/&gt;</vt:lpstr>
      <vt:lpstr>&lt;/Future/&gt;</vt:lpstr>
      <vt:lpstr>Slide 83</vt:lpstr>
      <vt:lpstr>Slide 84</vt:lpstr>
      <vt:lpstr>&lt;/Sum Up/&gt;</vt:lpstr>
      <vt:lpstr>&lt;/Sources/&gt;</vt:lpstr>
      <vt:lpstr>&lt;/Software/ Resources used/&gt;</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Operating System Design Pitch Deck</dc:title>
  <dc:creator>ANURAG K VIG</dc:creator>
  <cp:lastModifiedBy>ANURAG K VIG</cp:lastModifiedBy>
  <cp:revision>186</cp:revision>
  <dcterms:modified xsi:type="dcterms:W3CDTF">2024-04-03T06:15:03Z</dcterms:modified>
</cp:coreProperties>
</file>